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33"/>
  </p:notesMasterIdLst>
  <p:sldIdLst>
    <p:sldId id="256" r:id="rId2"/>
    <p:sldId id="257" r:id="rId3"/>
    <p:sldId id="258" r:id="rId4"/>
    <p:sldId id="259" r:id="rId5"/>
    <p:sldId id="261" r:id="rId6"/>
    <p:sldId id="262" r:id="rId7"/>
    <p:sldId id="281" r:id="rId8"/>
    <p:sldId id="282" r:id="rId9"/>
    <p:sldId id="263" r:id="rId10"/>
    <p:sldId id="264" r:id="rId11"/>
    <p:sldId id="265" r:id="rId12"/>
    <p:sldId id="283" r:id="rId13"/>
    <p:sldId id="284" r:id="rId14"/>
    <p:sldId id="285" r:id="rId15"/>
    <p:sldId id="266" r:id="rId16"/>
    <p:sldId id="267" r:id="rId17"/>
    <p:sldId id="268" r:id="rId18"/>
    <p:sldId id="269" r:id="rId19"/>
    <p:sldId id="286" r:id="rId20"/>
    <p:sldId id="287" r:id="rId21"/>
    <p:sldId id="270" r:id="rId22"/>
    <p:sldId id="271" r:id="rId23"/>
    <p:sldId id="272" r:id="rId24"/>
    <p:sldId id="288" r:id="rId25"/>
    <p:sldId id="289" r:id="rId26"/>
    <p:sldId id="290" r:id="rId27"/>
    <p:sldId id="273" r:id="rId28"/>
    <p:sldId id="276" r:id="rId29"/>
    <p:sldId id="277" r:id="rId30"/>
    <p:sldId id="279" r:id="rId31"/>
    <p:sldId id="28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40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74C5D44D-225F-4383-9C08-FBF0C9C27C3A}"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5895AEF-E178-46B7-8623-4FC181BD1899}">
      <dgm:prSet custT="1"/>
      <dgm:spPr/>
      <dgm:t>
        <a:bodyPr/>
        <a:lstStyle/>
        <a:p>
          <a:r>
            <a:rPr lang="en-US" sz="2000" i="1"/>
            <a:t>Main Research Question:</a:t>
          </a:r>
        </a:p>
        <a:p>
          <a:r>
            <a:rPr lang="en-US" sz="2000" i="1"/>
            <a:t>“How can we improve the work of vision transformers using thick data approaches?” </a:t>
          </a:r>
          <a:endParaRPr lang="en-US" sz="2000" dirty="0"/>
        </a:p>
      </dgm:t>
    </dgm:pt>
    <dgm:pt modelId="{C9CD3DB9-54F9-4351-B6FA-724EE4CB3DE2}" type="parTrans" cxnId="{CA3E0ACE-8BB6-4F42-BBEF-86E72038C4DB}">
      <dgm:prSet/>
      <dgm:spPr/>
      <dgm:t>
        <a:bodyPr/>
        <a:lstStyle/>
        <a:p>
          <a:endParaRPr lang="en-US"/>
        </a:p>
      </dgm:t>
    </dgm:pt>
    <dgm:pt modelId="{747D46F4-09A3-4773-87E5-81EA3C0BE476}" type="sibTrans" cxnId="{CA3E0ACE-8BB6-4F42-BBEF-86E72038C4DB}">
      <dgm:prSet/>
      <dgm:spPr/>
      <dgm:t>
        <a:bodyPr/>
        <a:lstStyle/>
        <a:p>
          <a:endParaRPr lang="en-US"/>
        </a:p>
      </dgm:t>
    </dgm:pt>
    <dgm:pt modelId="{89C066CA-D2A6-4FC3-91AE-B70FF03EA507}">
      <dgm:prSet custT="1"/>
      <dgm:spPr/>
      <dgm:t>
        <a:bodyPr/>
        <a:lstStyle/>
        <a:p>
          <a:r>
            <a:rPr lang="en-US" sz="2400" b="0" i="0"/>
            <a:t>Siamese Neural Networks for few-shot learning</a:t>
          </a:r>
          <a:endParaRPr lang="en-US" sz="2400" dirty="0"/>
        </a:p>
      </dgm:t>
    </dgm:pt>
    <dgm:pt modelId="{12719111-20EA-460E-B8FF-A37623C0459E}" type="parTrans" cxnId="{DAC96CA7-F91F-427A-9940-B43E74010EC1}">
      <dgm:prSet/>
      <dgm:spPr/>
      <dgm:t>
        <a:bodyPr/>
        <a:lstStyle/>
        <a:p>
          <a:endParaRPr lang="en-US"/>
        </a:p>
      </dgm:t>
    </dgm:pt>
    <dgm:pt modelId="{1B3F18B6-90BF-4890-A53B-4104F82E46A1}" type="sibTrans" cxnId="{DAC96CA7-F91F-427A-9940-B43E74010EC1}">
      <dgm:prSet/>
      <dgm:spPr/>
      <dgm:t>
        <a:bodyPr/>
        <a:lstStyle/>
        <a:p>
          <a:endParaRPr lang="en-US"/>
        </a:p>
      </dgm:t>
    </dgm:pt>
    <dgm:pt modelId="{736448BE-F9F1-4A23-BE19-374A414D4EFD}">
      <dgm:prSet custT="1"/>
      <dgm:spPr/>
      <dgm:t>
        <a:bodyPr/>
        <a:lstStyle/>
        <a:p>
          <a:pPr>
            <a:buFont typeface="Arial" panose="020B0604020202020204" pitchFamily="34" charset="0"/>
            <a:buChar char="•"/>
          </a:pPr>
          <a:r>
            <a:rPr lang="en-US" sz="2400" b="0" i="0"/>
            <a:t>YOLO Techniques</a:t>
          </a:r>
          <a:endParaRPr lang="en-US" sz="2400" dirty="0"/>
        </a:p>
      </dgm:t>
    </dgm:pt>
    <dgm:pt modelId="{67220CFF-30E6-418A-8AC2-216D04EF289F}" type="parTrans" cxnId="{B3FBE04C-7335-4DFB-9995-C174596170B5}">
      <dgm:prSet/>
      <dgm:spPr/>
      <dgm:t>
        <a:bodyPr/>
        <a:lstStyle/>
        <a:p>
          <a:endParaRPr lang="en-US"/>
        </a:p>
      </dgm:t>
    </dgm:pt>
    <dgm:pt modelId="{E1F72B8C-74B6-489E-9247-404B96B08A4C}" type="sibTrans" cxnId="{B3FBE04C-7335-4DFB-9995-C174596170B5}">
      <dgm:prSet/>
      <dgm:spPr/>
      <dgm:t>
        <a:bodyPr/>
        <a:lstStyle/>
        <a:p>
          <a:endParaRPr lang="en-US"/>
        </a:p>
      </dgm:t>
    </dgm:pt>
    <dgm:pt modelId="{606AA019-8FA2-4B22-97D0-4464F7FB19DA}">
      <dgm:prSet custT="1"/>
      <dgm:spPr/>
      <dgm:t>
        <a:bodyPr/>
        <a:lstStyle/>
        <a:p>
          <a:pPr>
            <a:buNone/>
          </a:pPr>
          <a:r>
            <a:rPr lang="en-US" sz="2400"/>
            <a:t>Three approaches:</a:t>
          </a:r>
          <a:endParaRPr lang="en-US" sz="2400" dirty="0"/>
        </a:p>
      </dgm:t>
    </dgm:pt>
    <dgm:pt modelId="{9498BFF9-066E-41B6-ACF6-9FAC74550662}" type="parTrans" cxnId="{873240EB-AAC3-49E0-99A4-B47A77D95E6B}">
      <dgm:prSet/>
      <dgm:spPr/>
      <dgm:t>
        <a:bodyPr/>
        <a:lstStyle/>
        <a:p>
          <a:endParaRPr lang="en-US"/>
        </a:p>
      </dgm:t>
    </dgm:pt>
    <dgm:pt modelId="{AD8F4BD6-8A5A-4352-86E7-4A41B07979B3}" type="sibTrans" cxnId="{873240EB-AAC3-49E0-99A4-B47A77D95E6B}">
      <dgm:prSet/>
      <dgm:spPr/>
      <dgm:t>
        <a:bodyPr/>
        <a:lstStyle/>
        <a:p>
          <a:endParaRPr lang="en-US"/>
        </a:p>
      </dgm:t>
    </dgm:pt>
    <dgm:pt modelId="{3067E44E-CA43-4121-B895-1043977091DC}">
      <dgm:prSet custT="1"/>
      <dgm:spPr/>
      <dgm:t>
        <a:bodyPr/>
        <a:lstStyle/>
        <a:p>
          <a:pPr>
            <a:buFont typeface="Arial" panose="020B0604020202020204" pitchFamily="34" charset="0"/>
            <a:buChar char="•"/>
          </a:pPr>
          <a:r>
            <a:rPr lang="en-US" sz="2400" b="0" i="0"/>
            <a:t>Adaptive Transformers</a:t>
          </a:r>
          <a:endParaRPr lang="en-US" sz="2400" dirty="0"/>
        </a:p>
      </dgm:t>
    </dgm:pt>
    <dgm:pt modelId="{1201616E-FC8D-44FC-AEAD-C281A2236044}" type="parTrans" cxnId="{3565EFF6-BDA8-4BA1-9C18-F121958CDD5D}">
      <dgm:prSet/>
      <dgm:spPr/>
      <dgm:t>
        <a:bodyPr/>
        <a:lstStyle/>
        <a:p>
          <a:endParaRPr lang="en-US"/>
        </a:p>
      </dgm:t>
    </dgm:pt>
    <dgm:pt modelId="{DB6845D1-9ECF-45C7-BF6A-6E9DFCF1552E}" type="sibTrans" cxnId="{3565EFF6-BDA8-4BA1-9C18-F121958CDD5D}">
      <dgm:prSet/>
      <dgm:spPr/>
      <dgm:t>
        <a:bodyPr/>
        <a:lstStyle/>
        <a:p>
          <a:endParaRPr lang="en-US"/>
        </a:p>
      </dgm:t>
    </dgm:pt>
    <dgm:pt modelId="{30EB569F-55D7-4D86-88EC-DB6877AE5B67}">
      <dgm:prSet custT="1"/>
      <dgm:spPr/>
      <dgm:t>
        <a:bodyPr/>
        <a:lstStyle/>
        <a:p>
          <a:pPr>
            <a:buNone/>
          </a:pPr>
          <a:endParaRPr lang="en-US" sz="2400" dirty="0"/>
        </a:p>
      </dgm:t>
    </dgm:pt>
    <dgm:pt modelId="{C164357D-8D4E-4BCF-927C-91694F353B01}" type="parTrans" cxnId="{A73BAA04-AFCB-461E-8B0F-0E892FA0F45A}">
      <dgm:prSet/>
      <dgm:spPr/>
      <dgm:t>
        <a:bodyPr/>
        <a:lstStyle/>
        <a:p>
          <a:endParaRPr lang="en-US"/>
        </a:p>
      </dgm:t>
    </dgm:pt>
    <dgm:pt modelId="{B7DF2270-507D-4F88-9565-FF597279C41A}" type="sibTrans" cxnId="{A73BAA04-AFCB-461E-8B0F-0E892FA0F45A}">
      <dgm:prSet/>
      <dgm:spPr/>
      <dgm:t>
        <a:bodyPr/>
        <a:lstStyle/>
        <a:p>
          <a:endParaRPr lang="en-US"/>
        </a:p>
      </dgm:t>
    </dgm:pt>
    <dgm:pt modelId="{B76BD1E3-D95B-4ED8-9B97-EDBAAA9485C3}" type="pres">
      <dgm:prSet presAssocID="{74C5D44D-225F-4383-9C08-FBF0C9C27C3A}" presName="linear" presStyleCnt="0">
        <dgm:presLayoutVars>
          <dgm:animLvl val="lvl"/>
          <dgm:resizeHandles val="exact"/>
        </dgm:presLayoutVars>
      </dgm:prSet>
      <dgm:spPr/>
    </dgm:pt>
    <dgm:pt modelId="{E5215A6D-5CF2-49F5-A8E4-485F46714210}" type="pres">
      <dgm:prSet presAssocID="{A5895AEF-E178-46B7-8623-4FC181BD1899}" presName="parentText" presStyleLbl="node1" presStyleIdx="0" presStyleCnt="1">
        <dgm:presLayoutVars>
          <dgm:chMax val="0"/>
          <dgm:bulletEnabled val="1"/>
        </dgm:presLayoutVars>
      </dgm:prSet>
      <dgm:spPr/>
    </dgm:pt>
    <dgm:pt modelId="{62DC4F98-0310-4B7A-8F57-F1C8B9416AB6}" type="pres">
      <dgm:prSet presAssocID="{A5895AEF-E178-46B7-8623-4FC181BD1899}" presName="childText" presStyleLbl="revTx" presStyleIdx="0" presStyleCnt="1">
        <dgm:presLayoutVars>
          <dgm:bulletEnabled val="1"/>
        </dgm:presLayoutVars>
      </dgm:prSet>
      <dgm:spPr/>
    </dgm:pt>
  </dgm:ptLst>
  <dgm:cxnLst>
    <dgm:cxn modelId="{A73BAA04-AFCB-461E-8B0F-0E892FA0F45A}" srcId="{A5895AEF-E178-46B7-8623-4FC181BD1899}" destId="{30EB569F-55D7-4D86-88EC-DB6877AE5B67}" srcOrd="0" destOrd="0" parTransId="{C164357D-8D4E-4BCF-927C-91694F353B01}" sibTransId="{B7DF2270-507D-4F88-9565-FF597279C41A}"/>
    <dgm:cxn modelId="{8458C43A-AADE-4294-A431-B35D336D8327}" type="presOf" srcId="{89C066CA-D2A6-4FC3-91AE-B70FF03EA507}" destId="{62DC4F98-0310-4B7A-8F57-F1C8B9416AB6}" srcOrd="0" destOrd="2" presId="urn:microsoft.com/office/officeart/2005/8/layout/vList2"/>
    <dgm:cxn modelId="{340FDC48-7DB8-4BF7-901A-E5C56ACD80A1}" type="presOf" srcId="{30EB569F-55D7-4D86-88EC-DB6877AE5B67}" destId="{62DC4F98-0310-4B7A-8F57-F1C8B9416AB6}" srcOrd="0" destOrd="0" presId="urn:microsoft.com/office/officeart/2005/8/layout/vList2"/>
    <dgm:cxn modelId="{B3FBE04C-7335-4DFB-9995-C174596170B5}" srcId="{A5895AEF-E178-46B7-8623-4FC181BD1899}" destId="{736448BE-F9F1-4A23-BE19-374A414D4EFD}" srcOrd="3" destOrd="0" parTransId="{67220CFF-30E6-418A-8AC2-216D04EF289F}" sibTransId="{E1F72B8C-74B6-489E-9247-404B96B08A4C}"/>
    <dgm:cxn modelId="{E9EA5176-4D58-45D4-BE03-0381986C49A4}" type="presOf" srcId="{A5895AEF-E178-46B7-8623-4FC181BD1899}" destId="{E5215A6D-5CF2-49F5-A8E4-485F46714210}" srcOrd="0" destOrd="0" presId="urn:microsoft.com/office/officeart/2005/8/layout/vList2"/>
    <dgm:cxn modelId="{D51E608C-33AB-41C1-94DB-D55ECCE74223}" type="presOf" srcId="{3067E44E-CA43-4121-B895-1043977091DC}" destId="{62DC4F98-0310-4B7A-8F57-F1C8B9416AB6}" srcOrd="0" destOrd="4" presId="urn:microsoft.com/office/officeart/2005/8/layout/vList2"/>
    <dgm:cxn modelId="{DAC96CA7-F91F-427A-9940-B43E74010EC1}" srcId="{A5895AEF-E178-46B7-8623-4FC181BD1899}" destId="{89C066CA-D2A6-4FC3-91AE-B70FF03EA507}" srcOrd="2" destOrd="0" parTransId="{12719111-20EA-460E-B8FF-A37623C0459E}" sibTransId="{1B3F18B6-90BF-4890-A53B-4104F82E46A1}"/>
    <dgm:cxn modelId="{96E29FAB-52A7-4989-9157-CACEEB6CBE18}" type="presOf" srcId="{606AA019-8FA2-4B22-97D0-4464F7FB19DA}" destId="{62DC4F98-0310-4B7A-8F57-F1C8B9416AB6}" srcOrd="0" destOrd="1" presId="urn:microsoft.com/office/officeart/2005/8/layout/vList2"/>
    <dgm:cxn modelId="{D00ED6BE-3721-49CA-B7A1-38003D4F7CFF}" type="presOf" srcId="{74C5D44D-225F-4383-9C08-FBF0C9C27C3A}" destId="{B76BD1E3-D95B-4ED8-9B97-EDBAAA9485C3}" srcOrd="0" destOrd="0" presId="urn:microsoft.com/office/officeart/2005/8/layout/vList2"/>
    <dgm:cxn modelId="{CA3E0ACE-8BB6-4F42-BBEF-86E72038C4DB}" srcId="{74C5D44D-225F-4383-9C08-FBF0C9C27C3A}" destId="{A5895AEF-E178-46B7-8623-4FC181BD1899}" srcOrd="0" destOrd="0" parTransId="{C9CD3DB9-54F9-4351-B6FA-724EE4CB3DE2}" sibTransId="{747D46F4-09A3-4773-87E5-81EA3C0BE476}"/>
    <dgm:cxn modelId="{9404D5E5-B450-4184-9D6A-E90E7402885D}" type="presOf" srcId="{736448BE-F9F1-4A23-BE19-374A414D4EFD}" destId="{62DC4F98-0310-4B7A-8F57-F1C8B9416AB6}" srcOrd="0" destOrd="3" presId="urn:microsoft.com/office/officeart/2005/8/layout/vList2"/>
    <dgm:cxn modelId="{873240EB-AAC3-49E0-99A4-B47A77D95E6B}" srcId="{A5895AEF-E178-46B7-8623-4FC181BD1899}" destId="{606AA019-8FA2-4B22-97D0-4464F7FB19DA}" srcOrd="1" destOrd="0" parTransId="{9498BFF9-066E-41B6-ACF6-9FAC74550662}" sibTransId="{AD8F4BD6-8A5A-4352-86E7-4A41B07979B3}"/>
    <dgm:cxn modelId="{3565EFF6-BDA8-4BA1-9C18-F121958CDD5D}" srcId="{A5895AEF-E178-46B7-8623-4FC181BD1899}" destId="{3067E44E-CA43-4121-B895-1043977091DC}" srcOrd="4" destOrd="0" parTransId="{1201616E-FC8D-44FC-AEAD-C281A2236044}" sibTransId="{DB6845D1-9ECF-45C7-BF6A-6E9DFCF1552E}"/>
    <dgm:cxn modelId="{A7A72AA4-8688-4E9B-92C6-E4B909614D77}" type="presParOf" srcId="{B76BD1E3-D95B-4ED8-9B97-EDBAAA9485C3}" destId="{E5215A6D-5CF2-49F5-A8E4-485F46714210}" srcOrd="0" destOrd="0" presId="urn:microsoft.com/office/officeart/2005/8/layout/vList2"/>
    <dgm:cxn modelId="{C70E4B9E-3375-4406-B5B8-074A327AA97D}" type="presParOf" srcId="{B76BD1E3-D95B-4ED8-9B97-EDBAAA9485C3}" destId="{62DC4F98-0310-4B7A-8F57-F1C8B9416AB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FD0F1F-2131-4392-BEA8-14CBD98C56F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769BDC7-4349-4E5C-B83D-E3765455D65A}">
      <dgm:prSet/>
      <dgm:spPr/>
      <dgm:t>
        <a:bodyPr/>
        <a:lstStyle/>
        <a:p>
          <a:pPr>
            <a:defRPr cap="all"/>
          </a:pPr>
          <a:r>
            <a:rPr lang="en-US" b="0" i="0" dirty="0"/>
            <a:t> Dataset: Kvasir v2</a:t>
          </a:r>
          <a:endParaRPr lang="en-US" dirty="0"/>
        </a:p>
      </dgm:t>
    </dgm:pt>
    <dgm:pt modelId="{F2B986B7-A787-4058-A7A0-94B4D987FC90}" type="parTrans" cxnId="{A6667144-3B39-45B5-90DD-2D24514DC685}">
      <dgm:prSet/>
      <dgm:spPr/>
      <dgm:t>
        <a:bodyPr/>
        <a:lstStyle/>
        <a:p>
          <a:endParaRPr lang="en-US"/>
        </a:p>
      </dgm:t>
    </dgm:pt>
    <dgm:pt modelId="{E6AF356A-0F8E-401D-B407-851196A3B8A9}" type="sibTrans" cxnId="{A6667144-3B39-45B5-90DD-2D24514DC685}">
      <dgm:prSet/>
      <dgm:spPr/>
      <dgm:t>
        <a:bodyPr/>
        <a:lstStyle/>
        <a:p>
          <a:endParaRPr lang="en-US"/>
        </a:p>
      </dgm:t>
    </dgm:pt>
    <dgm:pt modelId="{BA831301-4BDB-4C1F-880B-A6706F3F922B}">
      <dgm:prSet/>
      <dgm:spPr/>
      <dgm:t>
        <a:bodyPr/>
        <a:lstStyle/>
        <a:p>
          <a:pPr>
            <a:defRPr cap="all"/>
          </a:pPr>
          <a:r>
            <a:rPr lang="en-US" b="0" i="0" dirty="0"/>
            <a:t> A collection of gastrointestinal endoscopic images.</a:t>
          </a:r>
          <a:endParaRPr lang="en-US" dirty="0"/>
        </a:p>
      </dgm:t>
    </dgm:pt>
    <dgm:pt modelId="{FFC593A7-178E-43CA-AD18-3286B7CD488D}" type="parTrans" cxnId="{DDE651EB-F511-49ED-8E7E-35AA3B01AC80}">
      <dgm:prSet/>
      <dgm:spPr/>
      <dgm:t>
        <a:bodyPr/>
        <a:lstStyle/>
        <a:p>
          <a:endParaRPr lang="en-US"/>
        </a:p>
      </dgm:t>
    </dgm:pt>
    <dgm:pt modelId="{EACF9BEF-B805-4FB2-8C9D-805F65F03238}" type="sibTrans" cxnId="{DDE651EB-F511-49ED-8E7E-35AA3B01AC80}">
      <dgm:prSet/>
      <dgm:spPr/>
      <dgm:t>
        <a:bodyPr/>
        <a:lstStyle/>
        <a:p>
          <a:endParaRPr lang="en-US"/>
        </a:p>
      </dgm:t>
    </dgm:pt>
    <dgm:pt modelId="{061B16AD-D5F9-4CA0-A860-28F9D62BBF8C}">
      <dgm:prSet/>
      <dgm:spPr/>
      <dgm:t>
        <a:bodyPr/>
        <a:lstStyle/>
        <a:p>
          <a:pPr>
            <a:defRPr cap="all"/>
          </a:pPr>
          <a:r>
            <a:rPr lang="en-US" b="0" i="0" dirty="0"/>
            <a:t>Contains diverse diagnostic classes (e.g., polyps, ulcerative colitis).</a:t>
          </a:r>
          <a:endParaRPr lang="en-US" dirty="0"/>
        </a:p>
      </dgm:t>
    </dgm:pt>
    <dgm:pt modelId="{D7C82BB8-EECB-4089-9140-5E966BFFBBEA}" type="parTrans" cxnId="{17E43C1F-42C8-4226-952B-4987ED8D4595}">
      <dgm:prSet/>
      <dgm:spPr/>
      <dgm:t>
        <a:bodyPr/>
        <a:lstStyle/>
        <a:p>
          <a:endParaRPr lang="en-US"/>
        </a:p>
      </dgm:t>
    </dgm:pt>
    <dgm:pt modelId="{425CD312-0BC1-4881-8B9D-4AF4C6468E3A}" type="sibTrans" cxnId="{17E43C1F-42C8-4226-952B-4987ED8D4595}">
      <dgm:prSet/>
      <dgm:spPr/>
      <dgm:t>
        <a:bodyPr/>
        <a:lstStyle/>
        <a:p>
          <a:endParaRPr lang="en-US"/>
        </a:p>
      </dgm:t>
    </dgm:pt>
    <dgm:pt modelId="{CD7E8697-411B-4A1D-B35C-6C17C45BF09E}">
      <dgm:prSet/>
      <dgm:spPr/>
      <dgm:t>
        <a:bodyPr/>
        <a:lstStyle/>
        <a:p>
          <a:pPr>
            <a:defRPr cap="all"/>
          </a:pPr>
          <a:r>
            <a:rPr lang="en-US" b="0" i="0" dirty="0"/>
            <a:t> Expert-labeled images; limited sample size necessitates data augmentation.</a:t>
          </a:r>
          <a:endParaRPr lang="en-US" dirty="0"/>
        </a:p>
      </dgm:t>
    </dgm:pt>
    <dgm:pt modelId="{1E8FC65D-AE34-470D-B089-B674BB5CE066}" type="parTrans" cxnId="{F47D8F3E-AD3D-4CD2-9A91-2EA51EFA7214}">
      <dgm:prSet/>
      <dgm:spPr/>
      <dgm:t>
        <a:bodyPr/>
        <a:lstStyle/>
        <a:p>
          <a:endParaRPr lang="en-US"/>
        </a:p>
      </dgm:t>
    </dgm:pt>
    <dgm:pt modelId="{D49B10E5-5276-4067-BC95-A9EF28369057}" type="sibTrans" cxnId="{F47D8F3E-AD3D-4CD2-9A91-2EA51EFA7214}">
      <dgm:prSet/>
      <dgm:spPr/>
      <dgm:t>
        <a:bodyPr/>
        <a:lstStyle/>
        <a:p>
          <a:endParaRPr lang="en-US"/>
        </a:p>
      </dgm:t>
    </dgm:pt>
    <dgm:pt modelId="{1F94D2B5-09F7-44A5-B8ED-69EEBE9920DD}">
      <dgm:prSet/>
      <dgm:spPr/>
      <dgm:t>
        <a:bodyPr/>
        <a:lstStyle/>
        <a:p>
          <a:pPr>
            <a:defRPr cap="all"/>
          </a:pPr>
          <a:r>
            <a:rPr lang="en-US" b="0" i="0" dirty="0"/>
            <a:t> Emphasis on ROI extraction to improve model focus and performance.</a:t>
          </a:r>
          <a:endParaRPr lang="en-US" dirty="0"/>
        </a:p>
      </dgm:t>
    </dgm:pt>
    <dgm:pt modelId="{0CDBF5BE-CDD7-47E9-B725-6F718594AE8A}" type="parTrans" cxnId="{D9762DD6-40B5-41D2-BE72-143396772643}">
      <dgm:prSet/>
      <dgm:spPr/>
      <dgm:t>
        <a:bodyPr/>
        <a:lstStyle/>
        <a:p>
          <a:endParaRPr lang="en-US"/>
        </a:p>
      </dgm:t>
    </dgm:pt>
    <dgm:pt modelId="{40109AAA-02AB-4997-B800-8090FF833566}" type="sibTrans" cxnId="{D9762DD6-40B5-41D2-BE72-143396772643}">
      <dgm:prSet/>
      <dgm:spPr/>
      <dgm:t>
        <a:bodyPr/>
        <a:lstStyle/>
        <a:p>
          <a:endParaRPr lang="en-US"/>
        </a:p>
      </dgm:t>
    </dgm:pt>
    <dgm:pt modelId="{E406298C-9B66-4799-90DE-5423091BF85D}" type="pres">
      <dgm:prSet presAssocID="{D2FD0F1F-2131-4392-BEA8-14CBD98C56F4}" presName="root" presStyleCnt="0">
        <dgm:presLayoutVars>
          <dgm:dir/>
          <dgm:resizeHandles val="exact"/>
        </dgm:presLayoutVars>
      </dgm:prSet>
      <dgm:spPr/>
    </dgm:pt>
    <dgm:pt modelId="{A9E9D028-EC54-4E83-9FF5-CCA3F27F6A16}" type="pres">
      <dgm:prSet presAssocID="{7769BDC7-4349-4E5C-B83D-E3765455D65A}" presName="compNode" presStyleCnt="0"/>
      <dgm:spPr/>
    </dgm:pt>
    <dgm:pt modelId="{A717D9AD-A7A4-4E9D-B609-6857D4EECF73}" type="pres">
      <dgm:prSet presAssocID="{7769BDC7-4349-4E5C-B83D-E3765455D65A}" presName="iconBgRect" presStyleLbl="bgShp" presStyleIdx="0" presStyleCnt="5"/>
      <dgm:spPr/>
    </dgm:pt>
    <dgm:pt modelId="{17CD48F7-AA43-4EDF-A95C-D9212E0F0417}" type="pres">
      <dgm:prSet presAssocID="{7769BDC7-4349-4E5C-B83D-E3765455D65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992D8461-9C0A-429C-84F5-E0A664C723A1}" type="pres">
      <dgm:prSet presAssocID="{7769BDC7-4349-4E5C-B83D-E3765455D65A}" presName="spaceRect" presStyleCnt="0"/>
      <dgm:spPr/>
    </dgm:pt>
    <dgm:pt modelId="{CFBF7C92-76CE-4F23-8C33-07476867BBF4}" type="pres">
      <dgm:prSet presAssocID="{7769BDC7-4349-4E5C-B83D-E3765455D65A}" presName="textRect" presStyleLbl="revTx" presStyleIdx="0" presStyleCnt="5">
        <dgm:presLayoutVars>
          <dgm:chMax val="1"/>
          <dgm:chPref val="1"/>
        </dgm:presLayoutVars>
      </dgm:prSet>
      <dgm:spPr/>
    </dgm:pt>
    <dgm:pt modelId="{63CC99B2-6D25-4454-8FD3-D4CB3B6462EE}" type="pres">
      <dgm:prSet presAssocID="{E6AF356A-0F8E-401D-B407-851196A3B8A9}" presName="sibTrans" presStyleCnt="0"/>
      <dgm:spPr/>
    </dgm:pt>
    <dgm:pt modelId="{C60D24D6-6806-42E9-808D-F70AC2BF45DC}" type="pres">
      <dgm:prSet presAssocID="{BA831301-4BDB-4C1F-880B-A6706F3F922B}" presName="compNode" presStyleCnt="0"/>
      <dgm:spPr/>
    </dgm:pt>
    <dgm:pt modelId="{CC747E4A-8783-4916-BF1B-52F7FA266D3D}" type="pres">
      <dgm:prSet presAssocID="{BA831301-4BDB-4C1F-880B-A6706F3F922B}" presName="iconBgRect" presStyleLbl="bgShp" presStyleIdx="1" presStyleCnt="5"/>
      <dgm:spPr/>
    </dgm:pt>
    <dgm:pt modelId="{23829D64-DBEB-410E-9629-858F3DCBBEA0}" type="pres">
      <dgm:prSet presAssocID="{BA831301-4BDB-4C1F-880B-A6706F3F922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mach"/>
        </a:ext>
      </dgm:extLst>
    </dgm:pt>
    <dgm:pt modelId="{F0592A3D-7A9A-44B1-80E6-50D2D97A1D18}" type="pres">
      <dgm:prSet presAssocID="{BA831301-4BDB-4C1F-880B-A6706F3F922B}" presName="spaceRect" presStyleCnt="0"/>
      <dgm:spPr/>
    </dgm:pt>
    <dgm:pt modelId="{9E5BC43C-9DD6-42C4-88BE-8B7A09C14676}" type="pres">
      <dgm:prSet presAssocID="{BA831301-4BDB-4C1F-880B-A6706F3F922B}" presName="textRect" presStyleLbl="revTx" presStyleIdx="1" presStyleCnt="5">
        <dgm:presLayoutVars>
          <dgm:chMax val="1"/>
          <dgm:chPref val="1"/>
        </dgm:presLayoutVars>
      </dgm:prSet>
      <dgm:spPr/>
    </dgm:pt>
    <dgm:pt modelId="{D7AD9CBE-C233-4570-BD07-DB492C74E0CA}" type="pres">
      <dgm:prSet presAssocID="{EACF9BEF-B805-4FB2-8C9D-805F65F03238}" presName="sibTrans" presStyleCnt="0"/>
      <dgm:spPr/>
    </dgm:pt>
    <dgm:pt modelId="{B67E76D5-7339-4486-82B8-1735D11F71C6}" type="pres">
      <dgm:prSet presAssocID="{061B16AD-D5F9-4CA0-A860-28F9D62BBF8C}" presName="compNode" presStyleCnt="0"/>
      <dgm:spPr/>
    </dgm:pt>
    <dgm:pt modelId="{A4FCE8DE-FE90-419A-B9EF-8A7E348BDA01}" type="pres">
      <dgm:prSet presAssocID="{061B16AD-D5F9-4CA0-A860-28F9D62BBF8C}" presName="iconBgRect" presStyleLbl="bgShp" presStyleIdx="2" presStyleCnt="5"/>
      <dgm:spPr/>
    </dgm:pt>
    <dgm:pt modelId="{EF57D10F-8EB5-4AAB-B7EF-AE1708FA6665}" type="pres">
      <dgm:prSet presAssocID="{061B16AD-D5F9-4CA0-A860-28F9D62BBF8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idney"/>
        </a:ext>
      </dgm:extLst>
    </dgm:pt>
    <dgm:pt modelId="{1B971A2F-6326-439E-9BAA-7215D8963959}" type="pres">
      <dgm:prSet presAssocID="{061B16AD-D5F9-4CA0-A860-28F9D62BBF8C}" presName="spaceRect" presStyleCnt="0"/>
      <dgm:spPr/>
    </dgm:pt>
    <dgm:pt modelId="{7F252A14-E559-485F-8F8C-95B661CD9633}" type="pres">
      <dgm:prSet presAssocID="{061B16AD-D5F9-4CA0-A860-28F9D62BBF8C}" presName="textRect" presStyleLbl="revTx" presStyleIdx="2" presStyleCnt="5">
        <dgm:presLayoutVars>
          <dgm:chMax val="1"/>
          <dgm:chPref val="1"/>
        </dgm:presLayoutVars>
      </dgm:prSet>
      <dgm:spPr/>
    </dgm:pt>
    <dgm:pt modelId="{2A3681B8-2FDF-4619-AA79-A90EB79748CA}" type="pres">
      <dgm:prSet presAssocID="{425CD312-0BC1-4881-8B9D-4AF4C6468E3A}" presName="sibTrans" presStyleCnt="0"/>
      <dgm:spPr/>
    </dgm:pt>
    <dgm:pt modelId="{33C8AEC2-397C-46E9-8322-8A6A96ADF2E3}" type="pres">
      <dgm:prSet presAssocID="{CD7E8697-411B-4A1D-B35C-6C17C45BF09E}" presName="compNode" presStyleCnt="0"/>
      <dgm:spPr/>
    </dgm:pt>
    <dgm:pt modelId="{F00E3FD3-A2D7-4445-BC1D-726884779FF9}" type="pres">
      <dgm:prSet presAssocID="{CD7E8697-411B-4A1D-B35C-6C17C45BF09E}" presName="iconBgRect" presStyleLbl="bgShp" presStyleIdx="3" presStyleCnt="5"/>
      <dgm:spPr/>
    </dgm:pt>
    <dgm:pt modelId="{3209E0A6-C0F0-4042-B7DD-2EE8E8DBA317}" type="pres">
      <dgm:prSet presAssocID="{CD7E8697-411B-4A1D-B35C-6C17C45BF09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udience"/>
        </a:ext>
      </dgm:extLst>
    </dgm:pt>
    <dgm:pt modelId="{FF9E11FB-6FC5-4788-8198-8A7BF7D6D57D}" type="pres">
      <dgm:prSet presAssocID="{CD7E8697-411B-4A1D-B35C-6C17C45BF09E}" presName="spaceRect" presStyleCnt="0"/>
      <dgm:spPr/>
    </dgm:pt>
    <dgm:pt modelId="{F21A60EF-33FE-426C-A6B3-E0598CE82D3A}" type="pres">
      <dgm:prSet presAssocID="{CD7E8697-411B-4A1D-B35C-6C17C45BF09E}" presName="textRect" presStyleLbl="revTx" presStyleIdx="3" presStyleCnt="5">
        <dgm:presLayoutVars>
          <dgm:chMax val="1"/>
          <dgm:chPref val="1"/>
        </dgm:presLayoutVars>
      </dgm:prSet>
      <dgm:spPr/>
    </dgm:pt>
    <dgm:pt modelId="{C4B30E70-A5D8-47E8-9038-A6B54C072688}" type="pres">
      <dgm:prSet presAssocID="{D49B10E5-5276-4067-BC95-A9EF28369057}" presName="sibTrans" presStyleCnt="0"/>
      <dgm:spPr/>
    </dgm:pt>
    <dgm:pt modelId="{C81E204B-F966-460C-9241-F079B1D00A00}" type="pres">
      <dgm:prSet presAssocID="{1F94D2B5-09F7-44A5-B8ED-69EEBE9920DD}" presName="compNode" presStyleCnt="0"/>
      <dgm:spPr/>
    </dgm:pt>
    <dgm:pt modelId="{FC876094-809C-4514-B67B-33EFCAD85BE7}" type="pres">
      <dgm:prSet presAssocID="{1F94D2B5-09F7-44A5-B8ED-69EEBE9920DD}" presName="iconBgRect" presStyleLbl="bgShp" presStyleIdx="4" presStyleCnt="5"/>
      <dgm:spPr/>
    </dgm:pt>
    <dgm:pt modelId="{CAA2DFEF-F1E1-4B78-9E67-F843560DA2A4}" type="pres">
      <dgm:prSet presAssocID="{1F94D2B5-09F7-44A5-B8ED-69EEBE9920D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EC576CE6-08DC-4093-BAF4-4DAE098ED87C}" type="pres">
      <dgm:prSet presAssocID="{1F94D2B5-09F7-44A5-B8ED-69EEBE9920DD}" presName="spaceRect" presStyleCnt="0"/>
      <dgm:spPr/>
    </dgm:pt>
    <dgm:pt modelId="{6BE82360-46AA-4BA9-85D0-B2E1592FB6F0}" type="pres">
      <dgm:prSet presAssocID="{1F94D2B5-09F7-44A5-B8ED-69EEBE9920DD}" presName="textRect" presStyleLbl="revTx" presStyleIdx="4" presStyleCnt="5">
        <dgm:presLayoutVars>
          <dgm:chMax val="1"/>
          <dgm:chPref val="1"/>
        </dgm:presLayoutVars>
      </dgm:prSet>
      <dgm:spPr/>
    </dgm:pt>
  </dgm:ptLst>
  <dgm:cxnLst>
    <dgm:cxn modelId="{D372391D-5D1C-4AC9-908A-A18B22AD46CD}" type="presOf" srcId="{7769BDC7-4349-4E5C-B83D-E3765455D65A}" destId="{CFBF7C92-76CE-4F23-8C33-07476867BBF4}" srcOrd="0" destOrd="0" presId="urn:microsoft.com/office/officeart/2018/5/layout/IconCircleLabelList"/>
    <dgm:cxn modelId="{17E43C1F-42C8-4226-952B-4987ED8D4595}" srcId="{D2FD0F1F-2131-4392-BEA8-14CBD98C56F4}" destId="{061B16AD-D5F9-4CA0-A860-28F9D62BBF8C}" srcOrd="2" destOrd="0" parTransId="{D7C82BB8-EECB-4089-9140-5E966BFFBBEA}" sibTransId="{425CD312-0BC1-4881-8B9D-4AF4C6468E3A}"/>
    <dgm:cxn modelId="{CBDF4C27-69DD-4F71-9AAF-433EFA925AD6}" type="presOf" srcId="{1F94D2B5-09F7-44A5-B8ED-69EEBE9920DD}" destId="{6BE82360-46AA-4BA9-85D0-B2E1592FB6F0}" srcOrd="0" destOrd="0" presId="urn:microsoft.com/office/officeart/2018/5/layout/IconCircleLabelList"/>
    <dgm:cxn modelId="{F47D8F3E-AD3D-4CD2-9A91-2EA51EFA7214}" srcId="{D2FD0F1F-2131-4392-BEA8-14CBD98C56F4}" destId="{CD7E8697-411B-4A1D-B35C-6C17C45BF09E}" srcOrd="3" destOrd="0" parTransId="{1E8FC65D-AE34-470D-B089-B674BB5CE066}" sibTransId="{D49B10E5-5276-4067-BC95-A9EF28369057}"/>
    <dgm:cxn modelId="{A6667144-3B39-45B5-90DD-2D24514DC685}" srcId="{D2FD0F1F-2131-4392-BEA8-14CBD98C56F4}" destId="{7769BDC7-4349-4E5C-B83D-E3765455D65A}" srcOrd="0" destOrd="0" parTransId="{F2B986B7-A787-4058-A7A0-94B4D987FC90}" sibTransId="{E6AF356A-0F8E-401D-B407-851196A3B8A9}"/>
    <dgm:cxn modelId="{C485554D-28CF-43F8-B7ED-2D1F050BC5D0}" type="presOf" srcId="{BA831301-4BDB-4C1F-880B-A6706F3F922B}" destId="{9E5BC43C-9DD6-42C4-88BE-8B7A09C14676}" srcOrd="0" destOrd="0" presId="urn:microsoft.com/office/officeart/2018/5/layout/IconCircleLabelList"/>
    <dgm:cxn modelId="{30627684-759C-40C1-A05D-0A0F4DA4C6ED}" type="presOf" srcId="{D2FD0F1F-2131-4392-BEA8-14CBD98C56F4}" destId="{E406298C-9B66-4799-90DE-5423091BF85D}" srcOrd="0" destOrd="0" presId="urn:microsoft.com/office/officeart/2018/5/layout/IconCircleLabelList"/>
    <dgm:cxn modelId="{D9762DD6-40B5-41D2-BE72-143396772643}" srcId="{D2FD0F1F-2131-4392-BEA8-14CBD98C56F4}" destId="{1F94D2B5-09F7-44A5-B8ED-69EEBE9920DD}" srcOrd="4" destOrd="0" parTransId="{0CDBF5BE-CDD7-47E9-B725-6F718594AE8A}" sibTransId="{40109AAA-02AB-4997-B800-8090FF833566}"/>
    <dgm:cxn modelId="{B0C11BE2-2F8B-4ECD-A960-CBF5F6966312}" type="presOf" srcId="{CD7E8697-411B-4A1D-B35C-6C17C45BF09E}" destId="{F21A60EF-33FE-426C-A6B3-E0598CE82D3A}" srcOrd="0" destOrd="0" presId="urn:microsoft.com/office/officeart/2018/5/layout/IconCircleLabelList"/>
    <dgm:cxn modelId="{BAB3A5E9-E160-4EF3-96D0-DB0B8A04AFBD}" type="presOf" srcId="{061B16AD-D5F9-4CA0-A860-28F9D62BBF8C}" destId="{7F252A14-E559-485F-8F8C-95B661CD9633}" srcOrd="0" destOrd="0" presId="urn:microsoft.com/office/officeart/2018/5/layout/IconCircleLabelList"/>
    <dgm:cxn modelId="{DDE651EB-F511-49ED-8E7E-35AA3B01AC80}" srcId="{D2FD0F1F-2131-4392-BEA8-14CBD98C56F4}" destId="{BA831301-4BDB-4C1F-880B-A6706F3F922B}" srcOrd="1" destOrd="0" parTransId="{FFC593A7-178E-43CA-AD18-3286B7CD488D}" sibTransId="{EACF9BEF-B805-4FB2-8C9D-805F65F03238}"/>
    <dgm:cxn modelId="{11063E7F-75F1-4357-9C8A-B3E3DF4D9B2E}" type="presParOf" srcId="{E406298C-9B66-4799-90DE-5423091BF85D}" destId="{A9E9D028-EC54-4E83-9FF5-CCA3F27F6A16}" srcOrd="0" destOrd="0" presId="urn:microsoft.com/office/officeart/2018/5/layout/IconCircleLabelList"/>
    <dgm:cxn modelId="{60A43277-73ED-47B4-848C-2FB593C7B20E}" type="presParOf" srcId="{A9E9D028-EC54-4E83-9FF5-CCA3F27F6A16}" destId="{A717D9AD-A7A4-4E9D-B609-6857D4EECF73}" srcOrd="0" destOrd="0" presId="urn:microsoft.com/office/officeart/2018/5/layout/IconCircleLabelList"/>
    <dgm:cxn modelId="{6616804D-37BE-4010-9DE8-995E2A23B205}" type="presParOf" srcId="{A9E9D028-EC54-4E83-9FF5-CCA3F27F6A16}" destId="{17CD48F7-AA43-4EDF-A95C-D9212E0F0417}" srcOrd="1" destOrd="0" presId="urn:microsoft.com/office/officeart/2018/5/layout/IconCircleLabelList"/>
    <dgm:cxn modelId="{048D6E9D-F048-471B-A709-754587A7492E}" type="presParOf" srcId="{A9E9D028-EC54-4E83-9FF5-CCA3F27F6A16}" destId="{992D8461-9C0A-429C-84F5-E0A664C723A1}" srcOrd="2" destOrd="0" presId="urn:microsoft.com/office/officeart/2018/5/layout/IconCircleLabelList"/>
    <dgm:cxn modelId="{B4168B04-D273-4E08-9499-491F254642DF}" type="presParOf" srcId="{A9E9D028-EC54-4E83-9FF5-CCA3F27F6A16}" destId="{CFBF7C92-76CE-4F23-8C33-07476867BBF4}" srcOrd="3" destOrd="0" presId="urn:microsoft.com/office/officeart/2018/5/layout/IconCircleLabelList"/>
    <dgm:cxn modelId="{3E9D40E4-09BC-488B-BAC2-C99B3A663B95}" type="presParOf" srcId="{E406298C-9B66-4799-90DE-5423091BF85D}" destId="{63CC99B2-6D25-4454-8FD3-D4CB3B6462EE}" srcOrd="1" destOrd="0" presId="urn:microsoft.com/office/officeart/2018/5/layout/IconCircleLabelList"/>
    <dgm:cxn modelId="{4C0E1A92-45E1-42D7-8A56-C74342A0C1FC}" type="presParOf" srcId="{E406298C-9B66-4799-90DE-5423091BF85D}" destId="{C60D24D6-6806-42E9-808D-F70AC2BF45DC}" srcOrd="2" destOrd="0" presId="urn:microsoft.com/office/officeart/2018/5/layout/IconCircleLabelList"/>
    <dgm:cxn modelId="{5D2564EE-D464-4488-A6F5-2C2F697FE7CF}" type="presParOf" srcId="{C60D24D6-6806-42E9-808D-F70AC2BF45DC}" destId="{CC747E4A-8783-4916-BF1B-52F7FA266D3D}" srcOrd="0" destOrd="0" presId="urn:microsoft.com/office/officeart/2018/5/layout/IconCircleLabelList"/>
    <dgm:cxn modelId="{88B08644-6EB8-4851-8C59-5FFD5987612D}" type="presParOf" srcId="{C60D24D6-6806-42E9-808D-F70AC2BF45DC}" destId="{23829D64-DBEB-410E-9629-858F3DCBBEA0}" srcOrd="1" destOrd="0" presId="urn:microsoft.com/office/officeart/2018/5/layout/IconCircleLabelList"/>
    <dgm:cxn modelId="{C3F5ED48-34F7-480A-B968-793DB6DFAD85}" type="presParOf" srcId="{C60D24D6-6806-42E9-808D-F70AC2BF45DC}" destId="{F0592A3D-7A9A-44B1-80E6-50D2D97A1D18}" srcOrd="2" destOrd="0" presId="urn:microsoft.com/office/officeart/2018/5/layout/IconCircleLabelList"/>
    <dgm:cxn modelId="{59B2FF7C-CE15-4FEA-86D6-8D201FB45025}" type="presParOf" srcId="{C60D24D6-6806-42E9-808D-F70AC2BF45DC}" destId="{9E5BC43C-9DD6-42C4-88BE-8B7A09C14676}" srcOrd="3" destOrd="0" presId="urn:microsoft.com/office/officeart/2018/5/layout/IconCircleLabelList"/>
    <dgm:cxn modelId="{32BB22C7-28DD-4576-B4FA-D4E3B5795E3E}" type="presParOf" srcId="{E406298C-9B66-4799-90DE-5423091BF85D}" destId="{D7AD9CBE-C233-4570-BD07-DB492C74E0CA}" srcOrd="3" destOrd="0" presId="urn:microsoft.com/office/officeart/2018/5/layout/IconCircleLabelList"/>
    <dgm:cxn modelId="{901D393B-2759-40BE-8337-FFD14E77B31C}" type="presParOf" srcId="{E406298C-9B66-4799-90DE-5423091BF85D}" destId="{B67E76D5-7339-4486-82B8-1735D11F71C6}" srcOrd="4" destOrd="0" presId="urn:microsoft.com/office/officeart/2018/5/layout/IconCircleLabelList"/>
    <dgm:cxn modelId="{AF81102C-2CCC-46CD-80C5-190B3319BBBE}" type="presParOf" srcId="{B67E76D5-7339-4486-82B8-1735D11F71C6}" destId="{A4FCE8DE-FE90-419A-B9EF-8A7E348BDA01}" srcOrd="0" destOrd="0" presId="urn:microsoft.com/office/officeart/2018/5/layout/IconCircleLabelList"/>
    <dgm:cxn modelId="{86962D31-EFB7-47B5-A89A-CC2B87DA0C7C}" type="presParOf" srcId="{B67E76D5-7339-4486-82B8-1735D11F71C6}" destId="{EF57D10F-8EB5-4AAB-B7EF-AE1708FA6665}" srcOrd="1" destOrd="0" presId="urn:microsoft.com/office/officeart/2018/5/layout/IconCircleLabelList"/>
    <dgm:cxn modelId="{ECC949C2-74D4-4FBB-9806-A0EE65594E49}" type="presParOf" srcId="{B67E76D5-7339-4486-82B8-1735D11F71C6}" destId="{1B971A2F-6326-439E-9BAA-7215D8963959}" srcOrd="2" destOrd="0" presId="urn:microsoft.com/office/officeart/2018/5/layout/IconCircleLabelList"/>
    <dgm:cxn modelId="{F5FA904C-36DB-43EE-9CF5-9BBE1336D5D7}" type="presParOf" srcId="{B67E76D5-7339-4486-82B8-1735D11F71C6}" destId="{7F252A14-E559-485F-8F8C-95B661CD9633}" srcOrd="3" destOrd="0" presId="urn:microsoft.com/office/officeart/2018/5/layout/IconCircleLabelList"/>
    <dgm:cxn modelId="{56FCBD49-484F-4966-B69E-C3717BD097AD}" type="presParOf" srcId="{E406298C-9B66-4799-90DE-5423091BF85D}" destId="{2A3681B8-2FDF-4619-AA79-A90EB79748CA}" srcOrd="5" destOrd="0" presId="urn:microsoft.com/office/officeart/2018/5/layout/IconCircleLabelList"/>
    <dgm:cxn modelId="{2672F3DA-9F21-450B-8454-75DCDF42E9A9}" type="presParOf" srcId="{E406298C-9B66-4799-90DE-5423091BF85D}" destId="{33C8AEC2-397C-46E9-8322-8A6A96ADF2E3}" srcOrd="6" destOrd="0" presId="urn:microsoft.com/office/officeart/2018/5/layout/IconCircleLabelList"/>
    <dgm:cxn modelId="{C3DB4FDD-B142-42D7-A440-636E2F382E89}" type="presParOf" srcId="{33C8AEC2-397C-46E9-8322-8A6A96ADF2E3}" destId="{F00E3FD3-A2D7-4445-BC1D-726884779FF9}" srcOrd="0" destOrd="0" presId="urn:microsoft.com/office/officeart/2018/5/layout/IconCircleLabelList"/>
    <dgm:cxn modelId="{7E436E82-62B2-4C04-B0EC-50C114BDB96F}" type="presParOf" srcId="{33C8AEC2-397C-46E9-8322-8A6A96ADF2E3}" destId="{3209E0A6-C0F0-4042-B7DD-2EE8E8DBA317}" srcOrd="1" destOrd="0" presId="urn:microsoft.com/office/officeart/2018/5/layout/IconCircleLabelList"/>
    <dgm:cxn modelId="{F0FC0A21-8C07-45F9-9B7E-DBEBA6161299}" type="presParOf" srcId="{33C8AEC2-397C-46E9-8322-8A6A96ADF2E3}" destId="{FF9E11FB-6FC5-4788-8198-8A7BF7D6D57D}" srcOrd="2" destOrd="0" presId="urn:microsoft.com/office/officeart/2018/5/layout/IconCircleLabelList"/>
    <dgm:cxn modelId="{9B12FF68-1463-4A17-8F4B-EC85F7459BC0}" type="presParOf" srcId="{33C8AEC2-397C-46E9-8322-8A6A96ADF2E3}" destId="{F21A60EF-33FE-426C-A6B3-E0598CE82D3A}" srcOrd="3" destOrd="0" presId="urn:microsoft.com/office/officeart/2018/5/layout/IconCircleLabelList"/>
    <dgm:cxn modelId="{4F96F0DB-7150-4F10-BB21-6AB3EE5EA7B8}" type="presParOf" srcId="{E406298C-9B66-4799-90DE-5423091BF85D}" destId="{C4B30E70-A5D8-47E8-9038-A6B54C072688}" srcOrd="7" destOrd="0" presId="urn:microsoft.com/office/officeart/2018/5/layout/IconCircleLabelList"/>
    <dgm:cxn modelId="{8386D19A-09D9-46C3-9926-91F7DA284C1E}" type="presParOf" srcId="{E406298C-9B66-4799-90DE-5423091BF85D}" destId="{C81E204B-F966-460C-9241-F079B1D00A00}" srcOrd="8" destOrd="0" presId="urn:microsoft.com/office/officeart/2018/5/layout/IconCircleLabelList"/>
    <dgm:cxn modelId="{2BB60FA2-1D74-4704-85B7-516DC704B2CF}" type="presParOf" srcId="{C81E204B-F966-460C-9241-F079B1D00A00}" destId="{FC876094-809C-4514-B67B-33EFCAD85BE7}" srcOrd="0" destOrd="0" presId="urn:microsoft.com/office/officeart/2018/5/layout/IconCircleLabelList"/>
    <dgm:cxn modelId="{67773FE0-9266-4A21-8426-9D26DD9870F4}" type="presParOf" srcId="{C81E204B-F966-460C-9241-F079B1D00A00}" destId="{CAA2DFEF-F1E1-4B78-9E67-F843560DA2A4}" srcOrd="1" destOrd="0" presId="urn:microsoft.com/office/officeart/2018/5/layout/IconCircleLabelList"/>
    <dgm:cxn modelId="{24E96A34-7AA9-4521-B4FE-F5A768C3139E}" type="presParOf" srcId="{C81E204B-F966-460C-9241-F079B1D00A00}" destId="{EC576CE6-08DC-4093-BAF4-4DAE098ED87C}" srcOrd="2" destOrd="0" presId="urn:microsoft.com/office/officeart/2018/5/layout/IconCircleLabelList"/>
    <dgm:cxn modelId="{0EF33536-2326-4538-BB33-0813640BDDB7}" type="presParOf" srcId="{C81E204B-F966-460C-9241-F079B1D00A00}" destId="{6BE82360-46AA-4BA9-85D0-B2E1592FB6F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B92E84-8721-4458-99BA-0DE1D285B01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649A63E-7540-4CCC-AA03-F40378D6C199}">
      <dgm:prSet/>
      <dgm:spPr/>
      <dgm:t>
        <a:bodyPr/>
        <a:lstStyle/>
        <a:p>
          <a:pPr>
            <a:lnSpc>
              <a:spcPct val="100000"/>
            </a:lnSpc>
          </a:pPr>
          <a:r>
            <a:rPr lang="en-US"/>
            <a:t>Few-Shot Learning with Twin Neural Networks (Siamese Networks)</a:t>
          </a:r>
        </a:p>
      </dgm:t>
    </dgm:pt>
    <dgm:pt modelId="{BCCD5BAE-2E09-488A-A8BA-A0B26AC4D928}" type="parTrans" cxnId="{F5BB4D82-2AFD-4D2D-922A-917FDCC8D0CA}">
      <dgm:prSet/>
      <dgm:spPr/>
      <dgm:t>
        <a:bodyPr/>
        <a:lstStyle/>
        <a:p>
          <a:endParaRPr lang="en-US"/>
        </a:p>
      </dgm:t>
    </dgm:pt>
    <dgm:pt modelId="{8438755F-73CD-4A2D-8FD4-43228C5ABF63}" type="sibTrans" cxnId="{F5BB4D82-2AFD-4D2D-922A-917FDCC8D0CA}">
      <dgm:prSet/>
      <dgm:spPr/>
      <dgm:t>
        <a:bodyPr/>
        <a:lstStyle/>
        <a:p>
          <a:pPr>
            <a:lnSpc>
              <a:spcPct val="100000"/>
            </a:lnSpc>
          </a:pPr>
          <a:endParaRPr lang="en-US"/>
        </a:p>
      </dgm:t>
    </dgm:pt>
    <dgm:pt modelId="{7C610AE0-FAE5-4FBE-B2C5-754F4E66DFF7}">
      <dgm:prSet/>
      <dgm:spPr/>
      <dgm:t>
        <a:bodyPr/>
        <a:lstStyle/>
        <a:p>
          <a:pPr>
            <a:lnSpc>
              <a:spcPct val="100000"/>
            </a:lnSpc>
          </a:pPr>
          <a:r>
            <a:rPr lang="en-US"/>
            <a:t>Siamese networks use shared weights to compare two inputs and learn their similarity.</a:t>
          </a:r>
        </a:p>
      </dgm:t>
    </dgm:pt>
    <dgm:pt modelId="{CEFFFF45-953A-4FE7-8BD4-C261D1F8A261}" type="parTrans" cxnId="{3931A658-F18C-4257-A384-186F78D78F64}">
      <dgm:prSet/>
      <dgm:spPr/>
      <dgm:t>
        <a:bodyPr/>
        <a:lstStyle/>
        <a:p>
          <a:endParaRPr lang="en-US"/>
        </a:p>
      </dgm:t>
    </dgm:pt>
    <dgm:pt modelId="{B9D555DB-7739-4557-BA5F-7CA5BEEF4172}" type="sibTrans" cxnId="{3931A658-F18C-4257-A384-186F78D78F64}">
      <dgm:prSet/>
      <dgm:spPr/>
      <dgm:t>
        <a:bodyPr/>
        <a:lstStyle/>
        <a:p>
          <a:pPr>
            <a:lnSpc>
              <a:spcPct val="100000"/>
            </a:lnSpc>
          </a:pPr>
          <a:endParaRPr lang="en-US"/>
        </a:p>
      </dgm:t>
    </dgm:pt>
    <dgm:pt modelId="{BD1F9323-7E0A-421D-8D3B-D11021EF1804}">
      <dgm:prSet/>
      <dgm:spPr/>
      <dgm:t>
        <a:bodyPr/>
        <a:lstStyle/>
        <a:p>
          <a:pPr>
            <a:lnSpc>
              <a:spcPct val="100000"/>
            </a:lnSpc>
          </a:pPr>
          <a:r>
            <a:rPr lang="en-US"/>
            <a:t>Ideal for One-Shot or Few-Shot learning in cases with limited labeled medical data.</a:t>
          </a:r>
        </a:p>
      </dgm:t>
    </dgm:pt>
    <dgm:pt modelId="{24077020-64C9-4456-B4C4-6DE170FD07EC}" type="parTrans" cxnId="{B83FFB06-B6D9-40C6-AACB-1DE2A38E5E72}">
      <dgm:prSet/>
      <dgm:spPr/>
      <dgm:t>
        <a:bodyPr/>
        <a:lstStyle/>
        <a:p>
          <a:endParaRPr lang="en-US"/>
        </a:p>
      </dgm:t>
    </dgm:pt>
    <dgm:pt modelId="{AFF9D0BB-714D-45C1-B38A-6465DA52C503}" type="sibTrans" cxnId="{B83FFB06-B6D9-40C6-AACB-1DE2A38E5E72}">
      <dgm:prSet/>
      <dgm:spPr/>
      <dgm:t>
        <a:bodyPr/>
        <a:lstStyle/>
        <a:p>
          <a:pPr>
            <a:lnSpc>
              <a:spcPct val="100000"/>
            </a:lnSpc>
          </a:pPr>
          <a:endParaRPr lang="en-US"/>
        </a:p>
      </dgm:t>
    </dgm:pt>
    <dgm:pt modelId="{F637E4F2-994D-4CED-9EAB-1314F42A1135}">
      <dgm:prSet/>
      <dgm:spPr/>
      <dgm:t>
        <a:bodyPr/>
        <a:lstStyle/>
        <a:p>
          <a:pPr>
            <a:lnSpc>
              <a:spcPct val="100000"/>
            </a:lnSpc>
          </a:pPr>
          <a:r>
            <a:rPr lang="en-US" dirty="0"/>
            <a:t>Should be trained on common classes like ulcerative colitis, dyed-resection-margins, and normal anatomical areas.</a:t>
          </a:r>
        </a:p>
      </dgm:t>
    </dgm:pt>
    <dgm:pt modelId="{69BEEC4C-F16D-402F-882E-1397A7976784}" type="parTrans" cxnId="{C6BD391D-FF3F-4A7E-934C-9024403F59F7}">
      <dgm:prSet/>
      <dgm:spPr/>
      <dgm:t>
        <a:bodyPr/>
        <a:lstStyle/>
        <a:p>
          <a:endParaRPr lang="en-US"/>
        </a:p>
      </dgm:t>
    </dgm:pt>
    <dgm:pt modelId="{65E01B75-3659-4CC5-BB68-05F828F70C5B}" type="sibTrans" cxnId="{C6BD391D-FF3F-4A7E-934C-9024403F59F7}">
      <dgm:prSet/>
      <dgm:spPr/>
      <dgm:t>
        <a:bodyPr/>
        <a:lstStyle/>
        <a:p>
          <a:pPr>
            <a:lnSpc>
              <a:spcPct val="100000"/>
            </a:lnSpc>
          </a:pPr>
          <a:endParaRPr lang="en-US"/>
        </a:p>
      </dgm:t>
    </dgm:pt>
    <dgm:pt modelId="{F52423E4-808C-43DD-99C7-C33C022BE900}">
      <dgm:prSet/>
      <dgm:spPr/>
      <dgm:t>
        <a:bodyPr/>
        <a:lstStyle/>
        <a:p>
          <a:pPr>
            <a:lnSpc>
              <a:spcPct val="100000"/>
            </a:lnSpc>
          </a:pPr>
          <a:r>
            <a:rPr lang="en-US" dirty="0"/>
            <a:t>Can generalize to rare IBD conditions (e.g., polyps) using just a few examples.</a:t>
          </a:r>
        </a:p>
      </dgm:t>
    </dgm:pt>
    <dgm:pt modelId="{0720A210-DC2A-4524-AF35-F43F98A9B37B}" type="parTrans" cxnId="{D05A7707-8016-4CC5-B413-AC69FB18A56D}">
      <dgm:prSet/>
      <dgm:spPr/>
      <dgm:t>
        <a:bodyPr/>
        <a:lstStyle/>
        <a:p>
          <a:endParaRPr lang="en-US"/>
        </a:p>
      </dgm:t>
    </dgm:pt>
    <dgm:pt modelId="{3EE5198D-3B65-40F5-BC14-9618E7D1F1FB}" type="sibTrans" cxnId="{D05A7707-8016-4CC5-B413-AC69FB18A56D}">
      <dgm:prSet/>
      <dgm:spPr/>
      <dgm:t>
        <a:bodyPr/>
        <a:lstStyle/>
        <a:p>
          <a:pPr>
            <a:lnSpc>
              <a:spcPct val="100000"/>
            </a:lnSpc>
          </a:pPr>
          <a:endParaRPr lang="en-US"/>
        </a:p>
      </dgm:t>
    </dgm:pt>
    <dgm:pt modelId="{BF7EBA52-15F6-4D09-BAF9-DB504514C315}">
      <dgm:prSet/>
      <dgm:spPr/>
      <dgm:t>
        <a:bodyPr/>
        <a:lstStyle/>
        <a:p>
          <a:pPr>
            <a:lnSpc>
              <a:spcPct val="100000"/>
            </a:lnSpc>
          </a:pPr>
          <a:r>
            <a:rPr lang="en-US" dirty="0"/>
            <a:t>Learns to differentiate new or uncommon conditions by comparing them against known image classes.</a:t>
          </a:r>
        </a:p>
      </dgm:t>
    </dgm:pt>
    <dgm:pt modelId="{C2FEC868-D5C0-4F8B-89A1-C9A768BBDFF1}" type="parTrans" cxnId="{41334602-0A71-45F1-A799-4FA6A55661F7}">
      <dgm:prSet/>
      <dgm:spPr/>
      <dgm:t>
        <a:bodyPr/>
        <a:lstStyle/>
        <a:p>
          <a:endParaRPr lang="en-US"/>
        </a:p>
      </dgm:t>
    </dgm:pt>
    <dgm:pt modelId="{ACFAEC27-200D-4E81-B10E-6E4574562DDD}" type="sibTrans" cxnId="{41334602-0A71-45F1-A799-4FA6A55661F7}">
      <dgm:prSet/>
      <dgm:spPr/>
      <dgm:t>
        <a:bodyPr/>
        <a:lstStyle/>
        <a:p>
          <a:endParaRPr lang="en-US"/>
        </a:p>
      </dgm:t>
    </dgm:pt>
    <dgm:pt modelId="{95C36D61-E4A2-4469-BB44-82162252D9A2}" type="pres">
      <dgm:prSet presAssocID="{6AB92E84-8721-4458-99BA-0DE1D285B01D}" presName="root" presStyleCnt="0">
        <dgm:presLayoutVars>
          <dgm:dir/>
          <dgm:resizeHandles val="exact"/>
        </dgm:presLayoutVars>
      </dgm:prSet>
      <dgm:spPr/>
    </dgm:pt>
    <dgm:pt modelId="{0A36370B-2A19-4C62-8D36-C58CAE0BC0CB}" type="pres">
      <dgm:prSet presAssocID="{8649A63E-7540-4CCC-AA03-F40378D6C199}" presName="compNode" presStyleCnt="0"/>
      <dgm:spPr/>
    </dgm:pt>
    <dgm:pt modelId="{56B31609-5FE7-4351-8D63-FB89D2A0339E}" type="pres">
      <dgm:prSet presAssocID="{8649A63E-7540-4CCC-AA03-F40378D6C199}" presName="bgRect" presStyleLbl="bgShp" presStyleIdx="0" presStyleCnt="6"/>
      <dgm:spPr/>
    </dgm:pt>
    <dgm:pt modelId="{6C6149DA-390F-41ED-9C58-0AE6DD3D0B3E}" type="pres">
      <dgm:prSet presAssocID="{8649A63E-7540-4CCC-AA03-F40378D6C19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shi"/>
        </a:ext>
      </dgm:extLst>
    </dgm:pt>
    <dgm:pt modelId="{E72824F3-A0A7-4C0B-8FDF-553C583F6CAE}" type="pres">
      <dgm:prSet presAssocID="{8649A63E-7540-4CCC-AA03-F40378D6C199}" presName="spaceRect" presStyleCnt="0"/>
      <dgm:spPr/>
    </dgm:pt>
    <dgm:pt modelId="{D7882B70-503E-4272-BC5C-5F8D54C22B4C}" type="pres">
      <dgm:prSet presAssocID="{8649A63E-7540-4CCC-AA03-F40378D6C199}" presName="parTx" presStyleLbl="revTx" presStyleIdx="0" presStyleCnt="6">
        <dgm:presLayoutVars>
          <dgm:chMax val="0"/>
          <dgm:chPref val="0"/>
        </dgm:presLayoutVars>
      </dgm:prSet>
      <dgm:spPr/>
    </dgm:pt>
    <dgm:pt modelId="{9A6F1C5F-E7AA-4D55-9992-FAAA03DBC9EC}" type="pres">
      <dgm:prSet presAssocID="{8438755F-73CD-4A2D-8FD4-43228C5ABF63}" presName="sibTrans" presStyleCnt="0"/>
      <dgm:spPr/>
    </dgm:pt>
    <dgm:pt modelId="{CA8F233A-DC70-4032-B78F-752F2C1ECB45}" type="pres">
      <dgm:prSet presAssocID="{7C610AE0-FAE5-4FBE-B2C5-754F4E66DFF7}" presName="compNode" presStyleCnt="0"/>
      <dgm:spPr/>
    </dgm:pt>
    <dgm:pt modelId="{E4B177CC-810B-45CA-BB27-E77981724A21}" type="pres">
      <dgm:prSet presAssocID="{7C610AE0-FAE5-4FBE-B2C5-754F4E66DFF7}" presName="bgRect" presStyleLbl="bgShp" presStyleIdx="1" presStyleCnt="6"/>
      <dgm:spPr/>
    </dgm:pt>
    <dgm:pt modelId="{07658E77-8B95-4340-B74D-4E54717BD7D5}" type="pres">
      <dgm:prSet presAssocID="{7C610AE0-FAE5-4FBE-B2C5-754F4E66DFF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dding Rings"/>
        </a:ext>
      </dgm:extLst>
    </dgm:pt>
    <dgm:pt modelId="{0A672AC1-0316-4C88-9A34-F7A2673F6D59}" type="pres">
      <dgm:prSet presAssocID="{7C610AE0-FAE5-4FBE-B2C5-754F4E66DFF7}" presName="spaceRect" presStyleCnt="0"/>
      <dgm:spPr/>
    </dgm:pt>
    <dgm:pt modelId="{51B3CFFA-6A8B-4AA3-BD12-AFD8078D8E7F}" type="pres">
      <dgm:prSet presAssocID="{7C610AE0-FAE5-4FBE-B2C5-754F4E66DFF7}" presName="parTx" presStyleLbl="revTx" presStyleIdx="1" presStyleCnt="6">
        <dgm:presLayoutVars>
          <dgm:chMax val="0"/>
          <dgm:chPref val="0"/>
        </dgm:presLayoutVars>
      </dgm:prSet>
      <dgm:spPr/>
    </dgm:pt>
    <dgm:pt modelId="{270CF00D-E55B-405D-A81A-BF91F71E8C1E}" type="pres">
      <dgm:prSet presAssocID="{B9D555DB-7739-4557-BA5F-7CA5BEEF4172}" presName="sibTrans" presStyleCnt="0"/>
      <dgm:spPr/>
    </dgm:pt>
    <dgm:pt modelId="{C5878F62-B5FB-4032-B775-F74EB61632CA}" type="pres">
      <dgm:prSet presAssocID="{BD1F9323-7E0A-421D-8D3B-D11021EF1804}" presName="compNode" presStyleCnt="0"/>
      <dgm:spPr/>
    </dgm:pt>
    <dgm:pt modelId="{B2EE6FAC-9EF8-4823-9442-2C258CC4B3B5}" type="pres">
      <dgm:prSet presAssocID="{BD1F9323-7E0A-421D-8D3B-D11021EF1804}" presName="bgRect" presStyleLbl="bgShp" presStyleIdx="2" presStyleCnt="6"/>
      <dgm:spPr/>
    </dgm:pt>
    <dgm:pt modelId="{108193DA-EC56-417D-90B8-63290E3C7700}" type="pres">
      <dgm:prSet presAssocID="{BD1F9323-7E0A-421D-8D3B-D11021EF180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tor"/>
        </a:ext>
      </dgm:extLst>
    </dgm:pt>
    <dgm:pt modelId="{B882428A-547D-43CA-9B9D-4CC953AE4993}" type="pres">
      <dgm:prSet presAssocID="{BD1F9323-7E0A-421D-8D3B-D11021EF1804}" presName="spaceRect" presStyleCnt="0"/>
      <dgm:spPr/>
    </dgm:pt>
    <dgm:pt modelId="{9CA189B9-B5F5-4726-A96D-0FB09762267A}" type="pres">
      <dgm:prSet presAssocID="{BD1F9323-7E0A-421D-8D3B-D11021EF1804}" presName="parTx" presStyleLbl="revTx" presStyleIdx="2" presStyleCnt="6">
        <dgm:presLayoutVars>
          <dgm:chMax val="0"/>
          <dgm:chPref val="0"/>
        </dgm:presLayoutVars>
      </dgm:prSet>
      <dgm:spPr/>
    </dgm:pt>
    <dgm:pt modelId="{215540E8-E65B-46E4-AB22-FC11F5BEC42A}" type="pres">
      <dgm:prSet presAssocID="{AFF9D0BB-714D-45C1-B38A-6465DA52C503}" presName="sibTrans" presStyleCnt="0"/>
      <dgm:spPr/>
    </dgm:pt>
    <dgm:pt modelId="{1F28A343-F3FA-45D7-B2DF-201DE827A545}" type="pres">
      <dgm:prSet presAssocID="{F637E4F2-994D-4CED-9EAB-1314F42A1135}" presName="compNode" presStyleCnt="0"/>
      <dgm:spPr/>
    </dgm:pt>
    <dgm:pt modelId="{9F676167-B8AD-42A7-BD17-A9E9533A68F8}" type="pres">
      <dgm:prSet presAssocID="{F637E4F2-994D-4CED-9EAB-1314F42A1135}" presName="bgRect" presStyleLbl="bgShp" presStyleIdx="3" presStyleCnt="6"/>
      <dgm:spPr/>
    </dgm:pt>
    <dgm:pt modelId="{52D6AC42-E7D5-496F-BA79-8EFFF0B0F6EC}" type="pres">
      <dgm:prSet presAssocID="{F637E4F2-994D-4CED-9EAB-1314F42A113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b"/>
        </a:ext>
      </dgm:extLst>
    </dgm:pt>
    <dgm:pt modelId="{F4B38C89-1F6C-4117-8B58-FC0225B4B185}" type="pres">
      <dgm:prSet presAssocID="{F637E4F2-994D-4CED-9EAB-1314F42A1135}" presName="spaceRect" presStyleCnt="0"/>
      <dgm:spPr/>
    </dgm:pt>
    <dgm:pt modelId="{0D31FAE0-417E-482E-A4BC-C1B17A20F1CA}" type="pres">
      <dgm:prSet presAssocID="{F637E4F2-994D-4CED-9EAB-1314F42A1135}" presName="parTx" presStyleLbl="revTx" presStyleIdx="3" presStyleCnt="6">
        <dgm:presLayoutVars>
          <dgm:chMax val="0"/>
          <dgm:chPref val="0"/>
        </dgm:presLayoutVars>
      </dgm:prSet>
      <dgm:spPr/>
    </dgm:pt>
    <dgm:pt modelId="{216CAE37-99C3-4C16-AFEB-083CE11B4EAD}" type="pres">
      <dgm:prSet presAssocID="{65E01B75-3659-4CC5-BB68-05F828F70C5B}" presName="sibTrans" presStyleCnt="0"/>
      <dgm:spPr/>
    </dgm:pt>
    <dgm:pt modelId="{55EBEAF0-2F70-4BBD-B3EB-F68F225D5831}" type="pres">
      <dgm:prSet presAssocID="{F52423E4-808C-43DD-99C7-C33C022BE900}" presName="compNode" presStyleCnt="0"/>
      <dgm:spPr/>
    </dgm:pt>
    <dgm:pt modelId="{53F23310-5FC3-412C-BFD6-B801E547BB70}" type="pres">
      <dgm:prSet presAssocID="{F52423E4-808C-43DD-99C7-C33C022BE900}" presName="bgRect" presStyleLbl="bgShp" presStyleIdx="4" presStyleCnt="6"/>
      <dgm:spPr/>
    </dgm:pt>
    <dgm:pt modelId="{7BED3AEF-C058-4A52-9849-A386452D18C1}" type="pres">
      <dgm:prSet presAssocID="{F52423E4-808C-43DD-99C7-C33C022BE90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Kidney"/>
        </a:ext>
      </dgm:extLst>
    </dgm:pt>
    <dgm:pt modelId="{9AFA2296-A9DE-4735-827D-054FA99B9733}" type="pres">
      <dgm:prSet presAssocID="{F52423E4-808C-43DD-99C7-C33C022BE900}" presName="spaceRect" presStyleCnt="0"/>
      <dgm:spPr/>
    </dgm:pt>
    <dgm:pt modelId="{A1B6015A-FDC0-4056-B26C-9150DAFBB3FC}" type="pres">
      <dgm:prSet presAssocID="{F52423E4-808C-43DD-99C7-C33C022BE900}" presName="parTx" presStyleLbl="revTx" presStyleIdx="4" presStyleCnt="6">
        <dgm:presLayoutVars>
          <dgm:chMax val="0"/>
          <dgm:chPref val="0"/>
        </dgm:presLayoutVars>
      </dgm:prSet>
      <dgm:spPr/>
    </dgm:pt>
    <dgm:pt modelId="{F3DA9FEE-48EC-474D-9360-3ECEDF7FCF6E}" type="pres">
      <dgm:prSet presAssocID="{3EE5198D-3B65-40F5-BC14-9618E7D1F1FB}" presName="sibTrans" presStyleCnt="0"/>
      <dgm:spPr/>
    </dgm:pt>
    <dgm:pt modelId="{F9A69811-C17E-46F7-AD14-7B88FF256BDC}" type="pres">
      <dgm:prSet presAssocID="{BF7EBA52-15F6-4D09-BAF9-DB504514C315}" presName="compNode" presStyleCnt="0"/>
      <dgm:spPr/>
    </dgm:pt>
    <dgm:pt modelId="{41A59B5D-969A-41E2-BE42-FFB8BAC0A1C7}" type="pres">
      <dgm:prSet presAssocID="{BF7EBA52-15F6-4D09-BAF9-DB504514C315}" presName="bgRect" presStyleLbl="bgShp" presStyleIdx="5" presStyleCnt="6"/>
      <dgm:spPr/>
    </dgm:pt>
    <dgm:pt modelId="{361D1B21-6BFB-4DD2-93BD-F0F11970945E}" type="pres">
      <dgm:prSet presAssocID="{BF7EBA52-15F6-4D09-BAF9-DB504514C31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Questions"/>
        </a:ext>
      </dgm:extLst>
    </dgm:pt>
    <dgm:pt modelId="{697BA91E-36B9-4E9D-BBCF-245D214837F2}" type="pres">
      <dgm:prSet presAssocID="{BF7EBA52-15F6-4D09-BAF9-DB504514C315}" presName="spaceRect" presStyleCnt="0"/>
      <dgm:spPr/>
    </dgm:pt>
    <dgm:pt modelId="{08808D1D-2A0C-450E-8BCC-DEA1DC653612}" type="pres">
      <dgm:prSet presAssocID="{BF7EBA52-15F6-4D09-BAF9-DB504514C315}" presName="parTx" presStyleLbl="revTx" presStyleIdx="5" presStyleCnt="6">
        <dgm:presLayoutVars>
          <dgm:chMax val="0"/>
          <dgm:chPref val="0"/>
        </dgm:presLayoutVars>
      </dgm:prSet>
      <dgm:spPr/>
    </dgm:pt>
  </dgm:ptLst>
  <dgm:cxnLst>
    <dgm:cxn modelId="{41334602-0A71-45F1-A799-4FA6A55661F7}" srcId="{6AB92E84-8721-4458-99BA-0DE1D285B01D}" destId="{BF7EBA52-15F6-4D09-BAF9-DB504514C315}" srcOrd="5" destOrd="0" parTransId="{C2FEC868-D5C0-4F8B-89A1-C9A768BBDFF1}" sibTransId="{ACFAEC27-200D-4E81-B10E-6E4574562DDD}"/>
    <dgm:cxn modelId="{08F91C05-EA09-46D3-8586-CA24B267E23A}" type="presOf" srcId="{F52423E4-808C-43DD-99C7-C33C022BE900}" destId="{A1B6015A-FDC0-4056-B26C-9150DAFBB3FC}" srcOrd="0" destOrd="0" presId="urn:microsoft.com/office/officeart/2018/2/layout/IconVerticalSolidList"/>
    <dgm:cxn modelId="{B83FFB06-B6D9-40C6-AACB-1DE2A38E5E72}" srcId="{6AB92E84-8721-4458-99BA-0DE1D285B01D}" destId="{BD1F9323-7E0A-421D-8D3B-D11021EF1804}" srcOrd="2" destOrd="0" parTransId="{24077020-64C9-4456-B4C4-6DE170FD07EC}" sibTransId="{AFF9D0BB-714D-45C1-B38A-6465DA52C503}"/>
    <dgm:cxn modelId="{D05A7707-8016-4CC5-B413-AC69FB18A56D}" srcId="{6AB92E84-8721-4458-99BA-0DE1D285B01D}" destId="{F52423E4-808C-43DD-99C7-C33C022BE900}" srcOrd="4" destOrd="0" parTransId="{0720A210-DC2A-4524-AF35-F43F98A9B37B}" sibTransId="{3EE5198D-3B65-40F5-BC14-9618E7D1F1FB}"/>
    <dgm:cxn modelId="{5052A00B-CE78-402B-B39C-F23E18A6A2E3}" type="presOf" srcId="{8649A63E-7540-4CCC-AA03-F40378D6C199}" destId="{D7882B70-503E-4272-BC5C-5F8D54C22B4C}" srcOrd="0" destOrd="0" presId="urn:microsoft.com/office/officeart/2018/2/layout/IconVerticalSolidList"/>
    <dgm:cxn modelId="{C6BD391D-FF3F-4A7E-934C-9024403F59F7}" srcId="{6AB92E84-8721-4458-99BA-0DE1D285B01D}" destId="{F637E4F2-994D-4CED-9EAB-1314F42A1135}" srcOrd="3" destOrd="0" parTransId="{69BEEC4C-F16D-402F-882E-1397A7976784}" sibTransId="{65E01B75-3659-4CC5-BB68-05F828F70C5B}"/>
    <dgm:cxn modelId="{6FF78C49-0CA7-4CAF-9054-A7FF280E2A2C}" type="presOf" srcId="{BD1F9323-7E0A-421D-8D3B-D11021EF1804}" destId="{9CA189B9-B5F5-4726-A96D-0FB09762267A}" srcOrd="0" destOrd="0" presId="urn:microsoft.com/office/officeart/2018/2/layout/IconVerticalSolidList"/>
    <dgm:cxn modelId="{3931A658-F18C-4257-A384-186F78D78F64}" srcId="{6AB92E84-8721-4458-99BA-0DE1D285B01D}" destId="{7C610AE0-FAE5-4FBE-B2C5-754F4E66DFF7}" srcOrd="1" destOrd="0" parTransId="{CEFFFF45-953A-4FE7-8BD4-C261D1F8A261}" sibTransId="{B9D555DB-7739-4557-BA5F-7CA5BEEF4172}"/>
    <dgm:cxn modelId="{F5BB4D82-2AFD-4D2D-922A-917FDCC8D0CA}" srcId="{6AB92E84-8721-4458-99BA-0DE1D285B01D}" destId="{8649A63E-7540-4CCC-AA03-F40378D6C199}" srcOrd="0" destOrd="0" parTransId="{BCCD5BAE-2E09-488A-A8BA-A0B26AC4D928}" sibTransId="{8438755F-73CD-4A2D-8FD4-43228C5ABF63}"/>
    <dgm:cxn modelId="{58EB8B83-03A9-4656-95B6-FA1666DE8B97}" type="presOf" srcId="{F637E4F2-994D-4CED-9EAB-1314F42A1135}" destId="{0D31FAE0-417E-482E-A4BC-C1B17A20F1CA}" srcOrd="0" destOrd="0" presId="urn:microsoft.com/office/officeart/2018/2/layout/IconVerticalSolidList"/>
    <dgm:cxn modelId="{810B6DA4-5E5B-4BBE-B225-14F26EBA3356}" type="presOf" srcId="{7C610AE0-FAE5-4FBE-B2C5-754F4E66DFF7}" destId="{51B3CFFA-6A8B-4AA3-BD12-AFD8078D8E7F}" srcOrd="0" destOrd="0" presId="urn:microsoft.com/office/officeart/2018/2/layout/IconVerticalSolidList"/>
    <dgm:cxn modelId="{3BA0A7A8-482F-4AB9-A005-2FAE49DFE869}" type="presOf" srcId="{BF7EBA52-15F6-4D09-BAF9-DB504514C315}" destId="{08808D1D-2A0C-450E-8BCC-DEA1DC653612}" srcOrd="0" destOrd="0" presId="urn:microsoft.com/office/officeart/2018/2/layout/IconVerticalSolidList"/>
    <dgm:cxn modelId="{A5B10DF8-CA85-490A-AEF4-6E180FAF0D3E}" type="presOf" srcId="{6AB92E84-8721-4458-99BA-0DE1D285B01D}" destId="{95C36D61-E4A2-4469-BB44-82162252D9A2}" srcOrd="0" destOrd="0" presId="urn:microsoft.com/office/officeart/2018/2/layout/IconVerticalSolidList"/>
    <dgm:cxn modelId="{C256EAAF-CC32-456F-8325-F06C6ED469D6}" type="presParOf" srcId="{95C36D61-E4A2-4469-BB44-82162252D9A2}" destId="{0A36370B-2A19-4C62-8D36-C58CAE0BC0CB}" srcOrd="0" destOrd="0" presId="urn:microsoft.com/office/officeart/2018/2/layout/IconVerticalSolidList"/>
    <dgm:cxn modelId="{C859592B-3124-4D90-A321-1BAB0B7F52CD}" type="presParOf" srcId="{0A36370B-2A19-4C62-8D36-C58CAE0BC0CB}" destId="{56B31609-5FE7-4351-8D63-FB89D2A0339E}" srcOrd="0" destOrd="0" presId="urn:microsoft.com/office/officeart/2018/2/layout/IconVerticalSolidList"/>
    <dgm:cxn modelId="{2BEEA281-6AE7-4D83-8E2E-F92A46C6EBA7}" type="presParOf" srcId="{0A36370B-2A19-4C62-8D36-C58CAE0BC0CB}" destId="{6C6149DA-390F-41ED-9C58-0AE6DD3D0B3E}" srcOrd="1" destOrd="0" presId="urn:microsoft.com/office/officeart/2018/2/layout/IconVerticalSolidList"/>
    <dgm:cxn modelId="{18B26C9C-AE56-4A22-828A-15C524B152CA}" type="presParOf" srcId="{0A36370B-2A19-4C62-8D36-C58CAE0BC0CB}" destId="{E72824F3-A0A7-4C0B-8FDF-553C583F6CAE}" srcOrd="2" destOrd="0" presId="urn:microsoft.com/office/officeart/2018/2/layout/IconVerticalSolidList"/>
    <dgm:cxn modelId="{E5AE76B7-E3E0-4AA2-A9F2-F16971A5163A}" type="presParOf" srcId="{0A36370B-2A19-4C62-8D36-C58CAE0BC0CB}" destId="{D7882B70-503E-4272-BC5C-5F8D54C22B4C}" srcOrd="3" destOrd="0" presId="urn:microsoft.com/office/officeart/2018/2/layout/IconVerticalSolidList"/>
    <dgm:cxn modelId="{57B3E868-C4F0-46C3-90DC-56FC79288C54}" type="presParOf" srcId="{95C36D61-E4A2-4469-BB44-82162252D9A2}" destId="{9A6F1C5F-E7AA-4D55-9992-FAAA03DBC9EC}" srcOrd="1" destOrd="0" presId="urn:microsoft.com/office/officeart/2018/2/layout/IconVerticalSolidList"/>
    <dgm:cxn modelId="{E0020CF8-D384-4797-A673-D7F902250F17}" type="presParOf" srcId="{95C36D61-E4A2-4469-BB44-82162252D9A2}" destId="{CA8F233A-DC70-4032-B78F-752F2C1ECB45}" srcOrd="2" destOrd="0" presId="urn:microsoft.com/office/officeart/2018/2/layout/IconVerticalSolidList"/>
    <dgm:cxn modelId="{E9BBFD28-224F-471C-A5E2-04396C0D4AFD}" type="presParOf" srcId="{CA8F233A-DC70-4032-B78F-752F2C1ECB45}" destId="{E4B177CC-810B-45CA-BB27-E77981724A21}" srcOrd="0" destOrd="0" presId="urn:microsoft.com/office/officeart/2018/2/layout/IconVerticalSolidList"/>
    <dgm:cxn modelId="{F40E1A06-D8C7-45CB-813F-37A038F2F143}" type="presParOf" srcId="{CA8F233A-DC70-4032-B78F-752F2C1ECB45}" destId="{07658E77-8B95-4340-B74D-4E54717BD7D5}" srcOrd="1" destOrd="0" presId="urn:microsoft.com/office/officeart/2018/2/layout/IconVerticalSolidList"/>
    <dgm:cxn modelId="{752305FD-AC82-4535-A91A-674D76AFF6E3}" type="presParOf" srcId="{CA8F233A-DC70-4032-B78F-752F2C1ECB45}" destId="{0A672AC1-0316-4C88-9A34-F7A2673F6D59}" srcOrd="2" destOrd="0" presId="urn:microsoft.com/office/officeart/2018/2/layout/IconVerticalSolidList"/>
    <dgm:cxn modelId="{3B35BD53-8337-4D9F-B7E7-F69844A9E520}" type="presParOf" srcId="{CA8F233A-DC70-4032-B78F-752F2C1ECB45}" destId="{51B3CFFA-6A8B-4AA3-BD12-AFD8078D8E7F}" srcOrd="3" destOrd="0" presId="urn:microsoft.com/office/officeart/2018/2/layout/IconVerticalSolidList"/>
    <dgm:cxn modelId="{11B619DC-2C15-4024-9CFD-36FF02833453}" type="presParOf" srcId="{95C36D61-E4A2-4469-BB44-82162252D9A2}" destId="{270CF00D-E55B-405D-A81A-BF91F71E8C1E}" srcOrd="3" destOrd="0" presId="urn:microsoft.com/office/officeart/2018/2/layout/IconVerticalSolidList"/>
    <dgm:cxn modelId="{C18D7E65-A645-4F6A-8FD2-4E5700C84D80}" type="presParOf" srcId="{95C36D61-E4A2-4469-BB44-82162252D9A2}" destId="{C5878F62-B5FB-4032-B775-F74EB61632CA}" srcOrd="4" destOrd="0" presId="urn:microsoft.com/office/officeart/2018/2/layout/IconVerticalSolidList"/>
    <dgm:cxn modelId="{959FF1E9-F81D-4909-B7A5-F3FD20B8DD69}" type="presParOf" srcId="{C5878F62-B5FB-4032-B775-F74EB61632CA}" destId="{B2EE6FAC-9EF8-4823-9442-2C258CC4B3B5}" srcOrd="0" destOrd="0" presId="urn:microsoft.com/office/officeart/2018/2/layout/IconVerticalSolidList"/>
    <dgm:cxn modelId="{1ED30361-6C96-4512-8E24-1E039B4EFBF6}" type="presParOf" srcId="{C5878F62-B5FB-4032-B775-F74EB61632CA}" destId="{108193DA-EC56-417D-90B8-63290E3C7700}" srcOrd="1" destOrd="0" presId="urn:microsoft.com/office/officeart/2018/2/layout/IconVerticalSolidList"/>
    <dgm:cxn modelId="{0F04D175-D636-4ADB-8155-DA50FE682EAD}" type="presParOf" srcId="{C5878F62-B5FB-4032-B775-F74EB61632CA}" destId="{B882428A-547D-43CA-9B9D-4CC953AE4993}" srcOrd="2" destOrd="0" presId="urn:microsoft.com/office/officeart/2018/2/layout/IconVerticalSolidList"/>
    <dgm:cxn modelId="{4C8C67EC-A24F-4DF8-8ECE-FB8F5CDF32B1}" type="presParOf" srcId="{C5878F62-B5FB-4032-B775-F74EB61632CA}" destId="{9CA189B9-B5F5-4726-A96D-0FB09762267A}" srcOrd="3" destOrd="0" presId="urn:microsoft.com/office/officeart/2018/2/layout/IconVerticalSolidList"/>
    <dgm:cxn modelId="{16507A26-B2C0-4B2B-B6DD-0720A843A7AD}" type="presParOf" srcId="{95C36D61-E4A2-4469-BB44-82162252D9A2}" destId="{215540E8-E65B-46E4-AB22-FC11F5BEC42A}" srcOrd="5" destOrd="0" presId="urn:microsoft.com/office/officeart/2018/2/layout/IconVerticalSolidList"/>
    <dgm:cxn modelId="{A94EB5E8-A3B6-40F3-9994-AC77EA61AE1E}" type="presParOf" srcId="{95C36D61-E4A2-4469-BB44-82162252D9A2}" destId="{1F28A343-F3FA-45D7-B2DF-201DE827A545}" srcOrd="6" destOrd="0" presId="urn:microsoft.com/office/officeart/2018/2/layout/IconVerticalSolidList"/>
    <dgm:cxn modelId="{168A29FE-5917-4A57-B1F8-8619DFA984E1}" type="presParOf" srcId="{1F28A343-F3FA-45D7-B2DF-201DE827A545}" destId="{9F676167-B8AD-42A7-BD17-A9E9533A68F8}" srcOrd="0" destOrd="0" presId="urn:microsoft.com/office/officeart/2018/2/layout/IconVerticalSolidList"/>
    <dgm:cxn modelId="{00176D2E-A5ED-45D7-9644-1C28471058D6}" type="presParOf" srcId="{1F28A343-F3FA-45D7-B2DF-201DE827A545}" destId="{52D6AC42-E7D5-496F-BA79-8EFFF0B0F6EC}" srcOrd="1" destOrd="0" presId="urn:microsoft.com/office/officeart/2018/2/layout/IconVerticalSolidList"/>
    <dgm:cxn modelId="{789AB6D4-9A23-498F-97E0-530A70E9B256}" type="presParOf" srcId="{1F28A343-F3FA-45D7-B2DF-201DE827A545}" destId="{F4B38C89-1F6C-4117-8B58-FC0225B4B185}" srcOrd="2" destOrd="0" presId="urn:microsoft.com/office/officeart/2018/2/layout/IconVerticalSolidList"/>
    <dgm:cxn modelId="{590C86D2-F075-4EAA-A493-7E01B57C7821}" type="presParOf" srcId="{1F28A343-F3FA-45D7-B2DF-201DE827A545}" destId="{0D31FAE0-417E-482E-A4BC-C1B17A20F1CA}" srcOrd="3" destOrd="0" presId="urn:microsoft.com/office/officeart/2018/2/layout/IconVerticalSolidList"/>
    <dgm:cxn modelId="{4DAB75E9-F65A-4A76-AF41-DDDBB45B86A3}" type="presParOf" srcId="{95C36D61-E4A2-4469-BB44-82162252D9A2}" destId="{216CAE37-99C3-4C16-AFEB-083CE11B4EAD}" srcOrd="7" destOrd="0" presId="urn:microsoft.com/office/officeart/2018/2/layout/IconVerticalSolidList"/>
    <dgm:cxn modelId="{53810CD3-9A46-44DB-8117-626B19BD3A7B}" type="presParOf" srcId="{95C36D61-E4A2-4469-BB44-82162252D9A2}" destId="{55EBEAF0-2F70-4BBD-B3EB-F68F225D5831}" srcOrd="8" destOrd="0" presId="urn:microsoft.com/office/officeart/2018/2/layout/IconVerticalSolidList"/>
    <dgm:cxn modelId="{C8F505AC-68CD-428D-B1BE-D7F111CAD1DD}" type="presParOf" srcId="{55EBEAF0-2F70-4BBD-B3EB-F68F225D5831}" destId="{53F23310-5FC3-412C-BFD6-B801E547BB70}" srcOrd="0" destOrd="0" presId="urn:microsoft.com/office/officeart/2018/2/layout/IconVerticalSolidList"/>
    <dgm:cxn modelId="{3999FFA7-0585-4D2C-8733-92C1F8B7D48A}" type="presParOf" srcId="{55EBEAF0-2F70-4BBD-B3EB-F68F225D5831}" destId="{7BED3AEF-C058-4A52-9849-A386452D18C1}" srcOrd="1" destOrd="0" presId="urn:microsoft.com/office/officeart/2018/2/layout/IconVerticalSolidList"/>
    <dgm:cxn modelId="{9988AE09-4136-4A14-9CC3-0303B16726ED}" type="presParOf" srcId="{55EBEAF0-2F70-4BBD-B3EB-F68F225D5831}" destId="{9AFA2296-A9DE-4735-827D-054FA99B9733}" srcOrd="2" destOrd="0" presId="urn:microsoft.com/office/officeart/2018/2/layout/IconVerticalSolidList"/>
    <dgm:cxn modelId="{8A5CF734-0422-4C53-A21D-4D3F77CC7491}" type="presParOf" srcId="{55EBEAF0-2F70-4BBD-B3EB-F68F225D5831}" destId="{A1B6015A-FDC0-4056-B26C-9150DAFBB3FC}" srcOrd="3" destOrd="0" presId="urn:microsoft.com/office/officeart/2018/2/layout/IconVerticalSolidList"/>
    <dgm:cxn modelId="{BE6332F3-B502-4E34-9A4C-32DB27622491}" type="presParOf" srcId="{95C36D61-E4A2-4469-BB44-82162252D9A2}" destId="{F3DA9FEE-48EC-474D-9360-3ECEDF7FCF6E}" srcOrd="9" destOrd="0" presId="urn:microsoft.com/office/officeart/2018/2/layout/IconVerticalSolidList"/>
    <dgm:cxn modelId="{94C8AF11-49D2-43B2-8B61-24FCF9998BCB}" type="presParOf" srcId="{95C36D61-E4A2-4469-BB44-82162252D9A2}" destId="{F9A69811-C17E-46F7-AD14-7B88FF256BDC}" srcOrd="10" destOrd="0" presId="urn:microsoft.com/office/officeart/2018/2/layout/IconVerticalSolidList"/>
    <dgm:cxn modelId="{C368A02C-9BB4-4CA7-801C-6E59C0A85D07}" type="presParOf" srcId="{F9A69811-C17E-46F7-AD14-7B88FF256BDC}" destId="{41A59B5D-969A-41E2-BE42-FFB8BAC0A1C7}" srcOrd="0" destOrd="0" presId="urn:microsoft.com/office/officeart/2018/2/layout/IconVerticalSolidList"/>
    <dgm:cxn modelId="{A7D29AFD-2E01-4ADD-94A1-44CE2A5DC5B5}" type="presParOf" srcId="{F9A69811-C17E-46F7-AD14-7B88FF256BDC}" destId="{361D1B21-6BFB-4DD2-93BD-F0F11970945E}" srcOrd="1" destOrd="0" presId="urn:microsoft.com/office/officeart/2018/2/layout/IconVerticalSolidList"/>
    <dgm:cxn modelId="{206CFD7D-711A-428F-9B34-C34093038EE9}" type="presParOf" srcId="{F9A69811-C17E-46F7-AD14-7B88FF256BDC}" destId="{697BA91E-36B9-4E9D-BBCF-245D214837F2}" srcOrd="2" destOrd="0" presId="urn:microsoft.com/office/officeart/2018/2/layout/IconVerticalSolidList"/>
    <dgm:cxn modelId="{DDD2D312-0007-4B7A-ADAF-E4DC89ADA3BF}" type="presParOf" srcId="{F9A69811-C17E-46F7-AD14-7B88FF256BDC}" destId="{08808D1D-2A0C-450E-8BCC-DEA1DC65361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15A6D-5CF2-49F5-A8E4-485F46714210}">
      <dsp:nvSpPr>
        <dsp:cNvPr id="0" name=""/>
        <dsp:cNvSpPr/>
      </dsp:nvSpPr>
      <dsp:spPr>
        <a:xfrm>
          <a:off x="0" y="784980"/>
          <a:ext cx="6391275" cy="125482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i="1" kern="1200"/>
            <a:t>Main Research Question:</a:t>
          </a:r>
        </a:p>
        <a:p>
          <a:pPr marL="0" lvl="0" indent="0" algn="l" defTabSz="889000">
            <a:lnSpc>
              <a:spcPct val="90000"/>
            </a:lnSpc>
            <a:spcBef>
              <a:spcPct val="0"/>
            </a:spcBef>
            <a:spcAft>
              <a:spcPct val="35000"/>
            </a:spcAft>
            <a:buNone/>
          </a:pPr>
          <a:r>
            <a:rPr lang="en-US" sz="2000" i="1" kern="1200"/>
            <a:t>“How can we improve the work of vision transformers using thick data approaches?” </a:t>
          </a:r>
          <a:endParaRPr lang="en-US" sz="2000" kern="1200" dirty="0"/>
        </a:p>
      </dsp:txBody>
      <dsp:txXfrm>
        <a:off x="61256" y="846236"/>
        <a:ext cx="6268763" cy="1132313"/>
      </dsp:txXfrm>
    </dsp:sp>
    <dsp:sp modelId="{62DC4F98-0310-4B7A-8F57-F1C8B9416AB6}">
      <dsp:nvSpPr>
        <dsp:cNvPr id="0" name=""/>
        <dsp:cNvSpPr/>
      </dsp:nvSpPr>
      <dsp:spPr>
        <a:xfrm>
          <a:off x="0" y="2039806"/>
          <a:ext cx="6391275" cy="2421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923" tIns="30480" rIns="170688" bIns="30480" numCol="1" spcCol="1270" anchor="t" anchorCtr="0">
          <a:noAutofit/>
        </a:bodyPr>
        <a:lstStyle/>
        <a:p>
          <a:pPr marL="228600" lvl="1" indent="-228600" algn="l" defTabSz="1066800">
            <a:lnSpc>
              <a:spcPct val="90000"/>
            </a:lnSpc>
            <a:spcBef>
              <a:spcPct val="0"/>
            </a:spcBef>
            <a:spcAft>
              <a:spcPct val="20000"/>
            </a:spcAft>
            <a:buNone/>
          </a:pPr>
          <a:endParaRPr lang="en-US" sz="2400" kern="1200" dirty="0"/>
        </a:p>
        <a:p>
          <a:pPr marL="228600" lvl="1" indent="-228600" algn="l" defTabSz="1066800">
            <a:lnSpc>
              <a:spcPct val="90000"/>
            </a:lnSpc>
            <a:spcBef>
              <a:spcPct val="0"/>
            </a:spcBef>
            <a:spcAft>
              <a:spcPct val="20000"/>
            </a:spcAft>
            <a:buNone/>
          </a:pPr>
          <a:r>
            <a:rPr lang="en-US" sz="2400" kern="1200"/>
            <a:t>Three approaches:</a:t>
          </a:r>
          <a:endParaRPr lang="en-US" sz="2400" kern="1200" dirty="0"/>
        </a:p>
        <a:p>
          <a:pPr marL="228600" lvl="1" indent="-228600" algn="l" defTabSz="1066800">
            <a:lnSpc>
              <a:spcPct val="90000"/>
            </a:lnSpc>
            <a:spcBef>
              <a:spcPct val="0"/>
            </a:spcBef>
            <a:spcAft>
              <a:spcPct val="20000"/>
            </a:spcAft>
            <a:buChar char="•"/>
          </a:pPr>
          <a:r>
            <a:rPr lang="en-US" sz="2400" b="0" i="0" kern="1200"/>
            <a:t>Siamese Neural Networks for few-shot learning</a:t>
          </a:r>
          <a:endParaRPr lang="en-US" sz="2400" kern="1200" dirty="0"/>
        </a:p>
        <a:p>
          <a:pPr marL="228600" lvl="1" indent="-228600" algn="l" defTabSz="1066800">
            <a:lnSpc>
              <a:spcPct val="90000"/>
            </a:lnSpc>
            <a:spcBef>
              <a:spcPct val="0"/>
            </a:spcBef>
            <a:spcAft>
              <a:spcPct val="20000"/>
            </a:spcAft>
            <a:buFont typeface="Arial" panose="020B0604020202020204" pitchFamily="34" charset="0"/>
            <a:buChar char="•"/>
          </a:pPr>
          <a:r>
            <a:rPr lang="en-US" sz="2400" b="0" i="0" kern="1200"/>
            <a:t>YOLO Techniques</a:t>
          </a:r>
          <a:endParaRPr lang="en-US" sz="2400" kern="1200" dirty="0"/>
        </a:p>
        <a:p>
          <a:pPr marL="228600" lvl="1" indent="-228600" algn="l" defTabSz="1066800">
            <a:lnSpc>
              <a:spcPct val="90000"/>
            </a:lnSpc>
            <a:spcBef>
              <a:spcPct val="0"/>
            </a:spcBef>
            <a:spcAft>
              <a:spcPct val="20000"/>
            </a:spcAft>
            <a:buFont typeface="Arial" panose="020B0604020202020204" pitchFamily="34" charset="0"/>
            <a:buChar char="•"/>
          </a:pPr>
          <a:r>
            <a:rPr lang="en-US" sz="2400" b="0" i="0" kern="1200"/>
            <a:t>Adaptive Transformers</a:t>
          </a:r>
          <a:endParaRPr lang="en-US" sz="2400" kern="1200" dirty="0"/>
        </a:p>
      </dsp:txBody>
      <dsp:txXfrm>
        <a:off x="0" y="2039806"/>
        <a:ext cx="6391275" cy="2421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7D9AD-A7A4-4E9D-B609-6857D4EECF73}">
      <dsp:nvSpPr>
        <dsp:cNvPr id="0" name=""/>
        <dsp:cNvSpPr/>
      </dsp:nvSpPr>
      <dsp:spPr>
        <a:xfrm>
          <a:off x="332378" y="698841"/>
          <a:ext cx="1029375" cy="102937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CD48F7-AA43-4EDF-A95C-D9212E0F0417}">
      <dsp:nvSpPr>
        <dsp:cNvPr id="0" name=""/>
        <dsp:cNvSpPr/>
      </dsp:nvSpPr>
      <dsp:spPr>
        <a:xfrm>
          <a:off x="551753" y="918216"/>
          <a:ext cx="590625" cy="59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FBF7C92-76CE-4F23-8C33-07476867BBF4}">
      <dsp:nvSpPr>
        <dsp:cNvPr id="0" name=""/>
        <dsp:cNvSpPr/>
      </dsp:nvSpPr>
      <dsp:spPr>
        <a:xfrm>
          <a:off x="3316" y="2048841"/>
          <a:ext cx="1687500" cy="6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dirty="0"/>
            <a:t> Dataset: Kvasir v2</a:t>
          </a:r>
          <a:endParaRPr lang="en-US" sz="1100" kern="1200" dirty="0"/>
        </a:p>
      </dsp:txBody>
      <dsp:txXfrm>
        <a:off x="3316" y="2048841"/>
        <a:ext cx="1687500" cy="675000"/>
      </dsp:txXfrm>
    </dsp:sp>
    <dsp:sp modelId="{CC747E4A-8783-4916-BF1B-52F7FA266D3D}">
      <dsp:nvSpPr>
        <dsp:cNvPr id="0" name=""/>
        <dsp:cNvSpPr/>
      </dsp:nvSpPr>
      <dsp:spPr>
        <a:xfrm>
          <a:off x="2315191" y="698841"/>
          <a:ext cx="1029375" cy="102937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829D64-DBEB-410E-9629-858F3DCBBEA0}">
      <dsp:nvSpPr>
        <dsp:cNvPr id="0" name=""/>
        <dsp:cNvSpPr/>
      </dsp:nvSpPr>
      <dsp:spPr>
        <a:xfrm>
          <a:off x="2534566" y="918216"/>
          <a:ext cx="590625" cy="59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5BC43C-9DD6-42C4-88BE-8B7A09C14676}">
      <dsp:nvSpPr>
        <dsp:cNvPr id="0" name=""/>
        <dsp:cNvSpPr/>
      </dsp:nvSpPr>
      <dsp:spPr>
        <a:xfrm>
          <a:off x="1986128" y="2048841"/>
          <a:ext cx="1687500" cy="6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dirty="0"/>
            <a:t> A collection of gastrointestinal endoscopic images.</a:t>
          </a:r>
          <a:endParaRPr lang="en-US" sz="1100" kern="1200" dirty="0"/>
        </a:p>
      </dsp:txBody>
      <dsp:txXfrm>
        <a:off x="1986128" y="2048841"/>
        <a:ext cx="1687500" cy="675000"/>
      </dsp:txXfrm>
    </dsp:sp>
    <dsp:sp modelId="{A4FCE8DE-FE90-419A-B9EF-8A7E348BDA01}">
      <dsp:nvSpPr>
        <dsp:cNvPr id="0" name=""/>
        <dsp:cNvSpPr/>
      </dsp:nvSpPr>
      <dsp:spPr>
        <a:xfrm>
          <a:off x="4298004" y="698841"/>
          <a:ext cx="1029375" cy="102937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57D10F-8EB5-4AAB-B7EF-AE1708FA6665}">
      <dsp:nvSpPr>
        <dsp:cNvPr id="0" name=""/>
        <dsp:cNvSpPr/>
      </dsp:nvSpPr>
      <dsp:spPr>
        <a:xfrm>
          <a:off x="4517379" y="918216"/>
          <a:ext cx="590625" cy="59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F252A14-E559-485F-8F8C-95B661CD9633}">
      <dsp:nvSpPr>
        <dsp:cNvPr id="0" name=""/>
        <dsp:cNvSpPr/>
      </dsp:nvSpPr>
      <dsp:spPr>
        <a:xfrm>
          <a:off x="3968941" y="2048841"/>
          <a:ext cx="1687500" cy="6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dirty="0"/>
            <a:t>Contains diverse diagnostic classes (e.g., polyps, ulcerative colitis).</a:t>
          </a:r>
          <a:endParaRPr lang="en-US" sz="1100" kern="1200" dirty="0"/>
        </a:p>
      </dsp:txBody>
      <dsp:txXfrm>
        <a:off x="3968941" y="2048841"/>
        <a:ext cx="1687500" cy="675000"/>
      </dsp:txXfrm>
    </dsp:sp>
    <dsp:sp modelId="{F00E3FD3-A2D7-4445-BC1D-726884779FF9}">
      <dsp:nvSpPr>
        <dsp:cNvPr id="0" name=""/>
        <dsp:cNvSpPr/>
      </dsp:nvSpPr>
      <dsp:spPr>
        <a:xfrm>
          <a:off x="6280816" y="698841"/>
          <a:ext cx="1029375" cy="102937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09E0A6-C0F0-4042-B7DD-2EE8E8DBA317}">
      <dsp:nvSpPr>
        <dsp:cNvPr id="0" name=""/>
        <dsp:cNvSpPr/>
      </dsp:nvSpPr>
      <dsp:spPr>
        <a:xfrm>
          <a:off x="6500191" y="918216"/>
          <a:ext cx="590625" cy="5906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1A60EF-33FE-426C-A6B3-E0598CE82D3A}">
      <dsp:nvSpPr>
        <dsp:cNvPr id="0" name=""/>
        <dsp:cNvSpPr/>
      </dsp:nvSpPr>
      <dsp:spPr>
        <a:xfrm>
          <a:off x="5951754" y="2048841"/>
          <a:ext cx="1687500" cy="6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dirty="0"/>
            <a:t> Expert-labeled images; limited sample size necessitates data augmentation.</a:t>
          </a:r>
          <a:endParaRPr lang="en-US" sz="1100" kern="1200" dirty="0"/>
        </a:p>
      </dsp:txBody>
      <dsp:txXfrm>
        <a:off x="5951754" y="2048841"/>
        <a:ext cx="1687500" cy="675000"/>
      </dsp:txXfrm>
    </dsp:sp>
    <dsp:sp modelId="{FC876094-809C-4514-B67B-33EFCAD85BE7}">
      <dsp:nvSpPr>
        <dsp:cNvPr id="0" name=""/>
        <dsp:cNvSpPr/>
      </dsp:nvSpPr>
      <dsp:spPr>
        <a:xfrm>
          <a:off x="8263629" y="698841"/>
          <a:ext cx="1029375" cy="102937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A2DFEF-F1E1-4B78-9E67-F843560DA2A4}">
      <dsp:nvSpPr>
        <dsp:cNvPr id="0" name=""/>
        <dsp:cNvSpPr/>
      </dsp:nvSpPr>
      <dsp:spPr>
        <a:xfrm>
          <a:off x="8483004" y="918216"/>
          <a:ext cx="590625" cy="5906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BE82360-46AA-4BA9-85D0-B2E1592FB6F0}">
      <dsp:nvSpPr>
        <dsp:cNvPr id="0" name=""/>
        <dsp:cNvSpPr/>
      </dsp:nvSpPr>
      <dsp:spPr>
        <a:xfrm>
          <a:off x="7934566" y="2048841"/>
          <a:ext cx="1687500" cy="6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dirty="0"/>
            <a:t> Emphasis on ROI extraction to improve model focus and performance.</a:t>
          </a:r>
          <a:endParaRPr lang="en-US" sz="1100" kern="1200" dirty="0"/>
        </a:p>
      </dsp:txBody>
      <dsp:txXfrm>
        <a:off x="7934566" y="2048841"/>
        <a:ext cx="1687500" cy="67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31609-5FE7-4351-8D63-FB89D2A0339E}">
      <dsp:nvSpPr>
        <dsp:cNvPr id="0" name=""/>
        <dsp:cNvSpPr/>
      </dsp:nvSpPr>
      <dsp:spPr>
        <a:xfrm>
          <a:off x="0" y="1697"/>
          <a:ext cx="6391275" cy="72321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6149DA-390F-41ED-9C58-0AE6DD3D0B3E}">
      <dsp:nvSpPr>
        <dsp:cNvPr id="0" name=""/>
        <dsp:cNvSpPr/>
      </dsp:nvSpPr>
      <dsp:spPr>
        <a:xfrm>
          <a:off x="218771" y="164420"/>
          <a:ext cx="397767" cy="3977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7882B70-503E-4272-BC5C-5F8D54C22B4C}">
      <dsp:nvSpPr>
        <dsp:cNvPr id="0" name=""/>
        <dsp:cNvSpPr/>
      </dsp:nvSpPr>
      <dsp:spPr>
        <a:xfrm>
          <a:off x="835310" y="1697"/>
          <a:ext cx="5555964" cy="7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40" tIns="76540" rIns="76540" bIns="76540" numCol="1" spcCol="1270" anchor="ctr" anchorCtr="0">
          <a:noAutofit/>
        </a:bodyPr>
        <a:lstStyle/>
        <a:p>
          <a:pPr marL="0" lvl="0" indent="0" algn="l" defTabSz="622300">
            <a:lnSpc>
              <a:spcPct val="100000"/>
            </a:lnSpc>
            <a:spcBef>
              <a:spcPct val="0"/>
            </a:spcBef>
            <a:spcAft>
              <a:spcPct val="35000"/>
            </a:spcAft>
            <a:buNone/>
          </a:pPr>
          <a:r>
            <a:rPr lang="en-US" sz="1400" kern="1200"/>
            <a:t>Few-Shot Learning with Twin Neural Networks (Siamese Networks)</a:t>
          </a:r>
        </a:p>
      </dsp:txBody>
      <dsp:txXfrm>
        <a:off x="835310" y="1697"/>
        <a:ext cx="5555964" cy="723212"/>
      </dsp:txXfrm>
    </dsp:sp>
    <dsp:sp modelId="{E4B177CC-810B-45CA-BB27-E77981724A21}">
      <dsp:nvSpPr>
        <dsp:cNvPr id="0" name=""/>
        <dsp:cNvSpPr/>
      </dsp:nvSpPr>
      <dsp:spPr>
        <a:xfrm>
          <a:off x="0" y="905713"/>
          <a:ext cx="6391275" cy="72321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658E77-8B95-4340-B74D-4E54717BD7D5}">
      <dsp:nvSpPr>
        <dsp:cNvPr id="0" name=""/>
        <dsp:cNvSpPr/>
      </dsp:nvSpPr>
      <dsp:spPr>
        <a:xfrm>
          <a:off x="218771" y="1068436"/>
          <a:ext cx="397767" cy="3977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1B3CFFA-6A8B-4AA3-BD12-AFD8078D8E7F}">
      <dsp:nvSpPr>
        <dsp:cNvPr id="0" name=""/>
        <dsp:cNvSpPr/>
      </dsp:nvSpPr>
      <dsp:spPr>
        <a:xfrm>
          <a:off x="835310" y="905713"/>
          <a:ext cx="5555964" cy="7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40" tIns="76540" rIns="76540" bIns="76540" numCol="1" spcCol="1270" anchor="ctr" anchorCtr="0">
          <a:noAutofit/>
        </a:bodyPr>
        <a:lstStyle/>
        <a:p>
          <a:pPr marL="0" lvl="0" indent="0" algn="l" defTabSz="622300">
            <a:lnSpc>
              <a:spcPct val="100000"/>
            </a:lnSpc>
            <a:spcBef>
              <a:spcPct val="0"/>
            </a:spcBef>
            <a:spcAft>
              <a:spcPct val="35000"/>
            </a:spcAft>
            <a:buNone/>
          </a:pPr>
          <a:r>
            <a:rPr lang="en-US" sz="1400" kern="1200"/>
            <a:t>Siamese networks use shared weights to compare two inputs and learn their similarity.</a:t>
          </a:r>
        </a:p>
      </dsp:txBody>
      <dsp:txXfrm>
        <a:off x="835310" y="905713"/>
        <a:ext cx="5555964" cy="723212"/>
      </dsp:txXfrm>
    </dsp:sp>
    <dsp:sp modelId="{B2EE6FAC-9EF8-4823-9442-2C258CC4B3B5}">
      <dsp:nvSpPr>
        <dsp:cNvPr id="0" name=""/>
        <dsp:cNvSpPr/>
      </dsp:nvSpPr>
      <dsp:spPr>
        <a:xfrm>
          <a:off x="0" y="1809729"/>
          <a:ext cx="6391275" cy="72321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8193DA-EC56-417D-90B8-63290E3C7700}">
      <dsp:nvSpPr>
        <dsp:cNvPr id="0" name=""/>
        <dsp:cNvSpPr/>
      </dsp:nvSpPr>
      <dsp:spPr>
        <a:xfrm>
          <a:off x="218771" y="1972452"/>
          <a:ext cx="397767" cy="3977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A189B9-B5F5-4726-A96D-0FB09762267A}">
      <dsp:nvSpPr>
        <dsp:cNvPr id="0" name=""/>
        <dsp:cNvSpPr/>
      </dsp:nvSpPr>
      <dsp:spPr>
        <a:xfrm>
          <a:off x="835310" y="1809729"/>
          <a:ext cx="5555964" cy="7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40" tIns="76540" rIns="76540" bIns="76540" numCol="1" spcCol="1270" anchor="ctr" anchorCtr="0">
          <a:noAutofit/>
        </a:bodyPr>
        <a:lstStyle/>
        <a:p>
          <a:pPr marL="0" lvl="0" indent="0" algn="l" defTabSz="622300">
            <a:lnSpc>
              <a:spcPct val="100000"/>
            </a:lnSpc>
            <a:spcBef>
              <a:spcPct val="0"/>
            </a:spcBef>
            <a:spcAft>
              <a:spcPct val="35000"/>
            </a:spcAft>
            <a:buNone/>
          </a:pPr>
          <a:r>
            <a:rPr lang="en-US" sz="1400" kern="1200"/>
            <a:t>Ideal for One-Shot or Few-Shot learning in cases with limited labeled medical data.</a:t>
          </a:r>
        </a:p>
      </dsp:txBody>
      <dsp:txXfrm>
        <a:off x="835310" y="1809729"/>
        <a:ext cx="5555964" cy="723212"/>
      </dsp:txXfrm>
    </dsp:sp>
    <dsp:sp modelId="{9F676167-B8AD-42A7-BD17-A9E9533A68F8}">
      <dsp:nvSpPr>
        <dsp:cNvPr id="0" name=""/>
        <dsp:cNvSpPr/>
      </dsp:nvSpPr>
      <dsp:spPr>
        <a:xfrm>
          <a:off x="0" y="2713745"/>
          <a:ext cx="6391275" cy="72321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D6AC42-E7D5-496F-BA79-8EFFF0B0F6EC}">
      <dsp:nvSpPr>
        <dsp:cNvPr id="0" name=""/>
        <dsp:cNvSpPr/>
      </dsp:nvSpPr>
      <dsp:spPr>
        <a:xfrm>
          <a:off x="218771" y="2876467"/>
          <a:ext cx="397767" cy="3977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D31FAE0-417E-482E-A4BC-C1B17A20F1CA}">
      <dsp:nvSpPr>
        <dsp:cNvPr id="0" name=""/>
        <dsp:cNvSpPr/>
      </dsp:nvSpPr>
      <dsp:spPr>
        <a:xfrm>
          <a:off x="835310" y="2713745"/>
          <a:ext cx="5555964" cy="7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40" tIns="76540" rIns="76540" bIns="76540" numCol="1" spcCol="1270" anchor="ctr" anchorCtr="0">
          <a:noAutofit/>
        </a:bodyPr>
        <a:lstStyle/>
        <a:p>
          <a:pPr marL="0" lvl="0" indent="0" algn="l" defTabSz="622300">
            <a:lnSpc>
              <a:spcPct val="100000"/>
            </a:lnSpc>
            <a:spcBef>
              <a:spcPct val="0"/>
            </a:spcBef>
            <a:spcAft>
              <a:spcPct val="35000"/>
            </a:spcAft>
            <a:buNone/>
          </a:pPr>
          <a:r>
            <a:rPr lang="en-US" sz="1400" kern="1200" dirty="0"/>
            <a:t>Should be trained on common classes like ulcerative colitis, dyed-resection-margins, and normal anatomical areas.</a:t>
          </a:r>
        </a:p>
      </dsp:txBody>
      <dsp:txXfrm>
        <a:off x="835310" y="2713745"/>
        <a:ext cx="5555964" cy="723212"/>
      </dsp:txXfrm>
    </dsp:sp>
    <dsp:sp modelId="{53F23310-5FC3-412C-BFD6-B801E547BB70}">
      <dsp:nvSpPr>
        <dsp:cNvPr id="0" name=""/>
        <dsp:cNvSpPr/>
      </dsp:nvSpPr>
      <dsp:spPr>
        <a:xfrm>
          <a:off x="0" y="3617761"/>
          <a:ext cx="6391275" cy="72321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ED3AEF-C058-4A52-9849-A386452D18C1}">
      <dsp:nvSpPr>
        <dsp:cNvPr id="0" name=""/>
        <dsp:cNvSpPr/>
      </dsp:nvSpPr>
      <dsp:spPr>
        <a:xfrm>
          <a:off x="218771" y="3780483"/>
          <a:ext cx="397767" cy="3977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1B6015A-FDC0-4056-B26C-9150DAFBB3FC}">
      <dsp:nvSpPr>
        <dsp:cNvPr id="0" name=""/>
        <dsp:cNvSpPr/>
      </dsp:nvSpPr>
      <dsp:spPr>
        <a:xfrm>
          <a:off x="835310" y="3617761"/>
          <a:ext cx="5555964" cy="7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40" tIns="76540" rIns="76540" bIns="76540" numCol="1" spcCol="1270" anchor="ctr" anchorCtr="0">
          <a:noAutofit/>
        </a:bodyPr>
        <a:lstStyle/>
        <a:p>
          <a:pPr marL="0" lvl="0" indent="0" algn="l" defTabSz="622300">
            <a:lnSpc>
              <a:spcPct val="100000"/>
            </a:lnSpc>
            <a:spcBef>
              <a:spcPct val="0"/>
            </a:spcBef>
            <a:spcAft>
              <a:spcPct val="35000"/>
            </a:spcAft>
            <a:buNone/>
          </a:pPr>
          <a:r>
            <a:rPr lang="en-US" sz="1400" kern="1200" dirty="0"/>
            <a:t>Can generalize to rare IBD conditions (e.g., polyps) using just a few examples.</a:t>
          </a:r>
        </a:p>
      </dsp:txBody>
      <dsp:txXfrm>
        <a:off x="835310" y="3617761"/>
        <a:ext cx="5555964" cy="723212"/>
      </dsp:txXfrm>
    </dsp:sp>
    <dsp:sp modelId="{41A59B5D-969A-41E2-BE42-FFB8BAC0A1C7}">
      <dsp:nvSpPr>
        <dsp:cNvPr id="0" name=""/>
        <dsp:cNvSpPr/>
      </dsp:nvSpPr>
      <dsp:spPr>
        <a:xfrm>
          <a:off x="0" y="4521777"/>
          <a:ext cx="6391275" cy="72321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1D1B21-6BFB-4DD2-93BD-F0F11970945E}">
      <dsp:nvSpPr>
        <dsp:cNvPr id="0" name=""/>
        <dsp:cNvSpPr/>
      </dsp:nvSpPr>
      <dsp:spPr>
        <a:xfrm>
          <a:off x="218771" y="4684499"/>
          <a:ext cx="397767" cy="39776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808D1D-2A0C-450E-8BCC-DEA1DC653612}">
      <dsp:nvSpPr>
        <dsp:cNvPr id="0" name=""/>
        <dsp:cNvSpPr/>
      </dsp:nvSpPr>
      <dsp:spPr>
        <a:xfrm>
          <a:off x="835310" y="4521777"/>
          <a:ext cx="5555964" cy="7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40" tIns="76540" rIns="76540" bIns="76540" numCol="1" spcCol="1270" anchor="ctr" anchorCtr="0">
          <a:noAutofit/>
        </a:bodyPr>
        <a:lstStyle/>
        <a:p>
          <a:pPr marL="0" lvl="0" indent="0" algn="l" defTabSz="622300">
            <a:lnSpc>
              <a:spcPct val="100000"/>
            </a:lnSpc>
            <a:spcBef>
              <a:spcPct val="0"/>
            </a:spcBef>
            <a:spcAft>
              <a:spcPct val="35000"/>
            </a:spcAft>
            <a:buNone/>
          </a:pPr>
          <a:r>
            <a:rPr lang="en-US" sz="1400" kern="1200" dirty="0"/>
            <a:t>Learns to differentiate new or uncommon conditions by comparing them against known image classes.</a:t>
          </a:r>
        </a:p>
      </dsp:txBody>
      <dsp:txXfrm>
        <a:off x="835310" y="4521777"/>
        <a:ext cx="5555964" cy="72321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A1F5F1-4AB5-45E7-A11D-5772567100E2}" type="datetimeFigureOut">
              <a:rPr lang="en-US" smtClean="0"/>
              <a:t>2025-04-09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053663-58B7-436F-8FAB-3122E7741961}" type="slidenum">
              <a:rPr lang="en-US" smtClean="0"/>
              <a:t>‹#›</a:t>
            </a:fld>
            <a:endParaRPr lang="en-US"/>
          </a:p>
        </p:txBody>
      </p:sp>
    </p:spTree>
    <p:extLst>
      <p:ext uri="{BB962C8B-B14F-4D97-AF65-F5344CB8AC3E}">
        <p14:creationId xmlns:p14="http://schemas.microsoft.com/office/powerpoint/2010/main" val="360751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Inflammatory Bowel Diseases (IBD), including Crohn’s disease and ulcerative colitis, are challenging to diagnose due to reliance on invasive procedures like endoscopy. Recent advances in deep learning, especially Vision Transformers (ViTs), offer promise for improved, non-invasive diagnostic tools. However, their effectiveness can be limited by small datasets. This study explores combining ViTs with thick data techniques—rich, qualitative methods that enhance model training on limited data—to improve IBD detection accuracy using medical imaging.</a:t>
            </a:r>
          </a:p>
        </p:txBody>
      </p:sp>
      <p:sp>
        <p:nvSpPr>
          <p:cNvPr id="4" name="Slide Number Placeholder 3"/>
          <p:cNvSpPr>
            <a:spLocks noGrp="1"/>
          </p:cNvSpPr>
          <p:nvPr>
            <p:ph type="sldNum" sz="quarter" idx="5"/>
          </p:nvPr>
        </p:nvSpPr>
        <p:spPr/>
        <p:txBody>
          <a:bodyPr/>
          <a:lstStyle/>
          <a:p>
            <a:fld id="{87053663-58B7-436F-8FAB-3122E7741961}" type="slidenum">
              <a:rPr lang="en-US" smtClean="0"/>
              <a:t>3</a:t>
            </a:fld>
            <a:endParaRPr lang="en-US"/>
          </a:p>
        </p:txBody>
      </p:sp>
    </p:spTree>
    <p:extLst>
      <p:ext uri="{BB962C8B-B14F-4D97-AF65-F5344CB8AC3E}">
        <p14:creationId xmlns:p14="http://schemas.microsoft.com/office/powerpoint/2010/main" val="1757551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AD713-DFB2-F0A5-ADAF-CF442E8955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A96429-922E-4E67-C331-4AD6A43191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6DC445-731F-E266-B703-2CB7824D54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18E5D6-65CE-A1D0-37A9-EFCC8E43EBEF}"/>
              </a:ext>
            </a:extLst>
          </p:cNvPr>
          <p:cNvSpPr>
            <a:spLocks noGrp="1"/>
          </p:cNvSpPr>
          <p:nvPr>
            <p:ph type="sldNum" sz="quarter" idx="5"/>
          </p:nvPr>
        </p:nvSpPr>
        <p:spPr/>
        <p:txBody>
          <a:bodyPr/>
          <a:lstStyle/>
          <a:p>
            <a:fld id="{87053663-58B7-436F-8FAB-3122E7741961}" type="slidenum">
              <a:rPr lang="en-US" smtClean="0"/>
              <a:t>24</a:t>
            </a:fld>
            <a:endParaRPr lang="en-US"/>
          </a:p>
        </p:txBody>
      </p:sp>
    </p:spTree>
    <p:extLst>
      <p:ext uri="{BB962C8B-B14F-4D97-AF65-F5344CB8AC3E}">
        <p14:creationId xmlns:p14="http://schemas.microsoft.com/office/powerpoint/2010/main" val="1402496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484B0-F551-5D9B-A8A7-A071299B96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E7D34B-873B-DB0E-2529-EF1810B023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F81853-0399-F92E-F701-6DAB79AB17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464CC9-9C8B-0121-F3E8-4F137466CEF0}"/>
              </a:ext>
            </a:extLst>
          </p:cNvPr>
          <p:cNvSpPr>
            <a:spLocks noGrp="1"/>
          </p:cNvSpPr>
          <p:nvPr>
            <p:ph type="sldNum" sz="quarter" idx="5"/>
          </p:nvPr>
        </p:nvSpPr>
        <p:spPr/>
        <p:txBody>
          <a:bodyPr/>
          <a:lstStyle/>
          <a:p>
            <a:fld id="{87053663-58B7-436F-8FAB-3122E7741961}" type="slidenum">
              <a:rPr lang="en-US" smtClean="0"/>
              <a:t>25</a:t>
            </a:fld>
            <a:endParaRPr lang="en-US"/>
          </a:p>
        </p:txBody>
      </p:sp>
    </p:spTree>
    <p:extLst>
      <p:ext uri="{BB962C8B-B14F-4D97-AF65-F5344CB8AC3E}">
        <p14:creationId xmlns:p14="http://schemas.microsoft.com/office/powerpoint/2010/main" val="1148508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8EA07-F23F-DC73-E9D4-37B6AC63B2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4B73BF-E577-8801-E0F3-828E314F2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4BFD57-769E-882F-F0B6-39B4924F60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05D865-5D20-CB32-AECA-CCE81B6C55C5}"/>
              </a:ext>
            </a:extLst>
          </p:cNvPr>
          <p:cNvSpPr>
            <a:spLocks noGrp="1"/>
          </p:cNvSpPr>
          <p:nvPr>
            <p:ph type="sldNum" sz="quarter" idx="5"/>
          </p:nvPr>
        </p:nvSpPr>
        <p:spPr/>
        <p:txBody>
          <a:bodyPr/>
          <a:lstStyle/>
          <a:p>
            <a:fld id="{87053663-58B7-436F-8FAB-3122E7741961}" type="slidenum">
              <a:rPr lang="en-US" smtClean="0"/>
              <a:t>26</a:t>
            </a:fld>
            <a:endParaRPr lang="en-US"/>
          </a:p>
        </p:txBody>
      </p:sp>
    </p:spTree>
    <p:extLst>
      <p:ext uri="{BB962C8B-B14F-4D97-AF65-F5344CB8AC3E}">
        <p14:creationId xmlns:p14="http://schemas.microsoft.com/office/powerpoint/2010/main" val="166352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Vision Transformers (ViTs) have emerged as powerful tools in medical imaging, outperforming CNNs in tasks requiring global context, such as IBD detection. ViTs analyze images as sequences of patches, using self-attention to identify subtle inflammation and mucosal changes in colonoscopy images. Advanced models like Swin Transformer enhance this with multi-scale feature extraction, while DINO applies self-supervised learning to leverage unlabeled data—crucial in medical domains with limited annotations. Complementing ViTs, Spatial Transformer Networks (STNs) improve robustness by aligning and focusing on diagnostically relevant regions. Together, these models offer promising advancements in accurate, non-invasive IBD diagnosis.</a:t>
            </a:r>
          </a:p>
        </p:txBody>
      </p:sp>
      <p:sp>
        <p:nvSpPr>
          <p:cNvPr id="4" name="Slide Number Placeholder 3"/>
          <p:cNvSpPr>
            <a:spLocks noGrp="1"/>
          </p:cNvSpPr>
          <p:nvPr>
            <p:ph type="sldNum" sz="quarter" idx="5"/>
          </p:nvPr>
        </p:nvSpPr>
        <p:spPr/>
        <p:txBody>
          <a:bodyPr/>
          <a:lstStyle/>
          <a:p>
            <a:fld id="{87053663-58B7-436F-8FAB-3122E7741961}" type="slidenum">
              <a:rPr lang="en-US" smtClean="0"/>
              <a:t>5</a:t>
            </a:fld>
            <a:endParaRPr lang="en-US"/>
          </a:p>
        </p:txBody>
      </p:sp>
    </p:spTree>
    <p:extLst>
      <p:ext uri="{BB962C8B-B14F-4D97-AF65-F5344CB8AC3E}">
        <p14:creationId xmlns:p14="http://schemas.microsoft.com/office/powerpoint/2010/main" val="3435365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Several sequential transformations prepare images for self-supervised learning. Initially, the process loads an RGB image from the dataset. The first preprocessing step resizes this image to a fixed dimension of 224×224 pixels, standardizing input size for the ViT architecture. Next, the resized image undergoes normalization, where pixel values are converted to tensors and standardized using ImageNet statistics (mean=[0.485, 0.456, 0.406], std=[0.229, 0.224, 0.225]). </a:t>
            </a:r>
          </a:p>
          <a:p>
            <a:endParaRPr lang="en-US" dirty="0"/>
          </a:p>
        </p:txBody>
      </p:sp>
      <p:sp>
        <p:nvSpPr>
          <p:cNvPr id="4" name="Slide Number Placeholder 3"/>
          <p:cNvSpPr>
            <a:spLocks noGrp="1"/>
          </p:cNvSpPr>
          <p:nvPr>
            <p:ph type="sldNum" sz="quarter" idx="5"/>
          </p:nvPr>
        </p:nvSpPr>
        <p:spPr/>
        <p:txBody>
          <a:bodyPr/>
          <a:lstStyle/>
          <a:p>
            <a:fld id="{87053663-58B7-436F-8FAB-3122E7741961}" type="slidenum">
              <a:rPr lang="en-US" smtClean="0"/>
              <a:t>11</a:t>
            </a:fld>
            <a:endParaRPr lang="en-US"/>
          </a:p>
        </p:txBody>
      </p:sp>
    </p:spTree>
    <p:extLst>
      <p:ext uri="{BB962C8B-B14F-4D97-AF65-F5344CB8AC3E}">
        <p14:creationId xmlns:p14="http://schemas.microsoft.com/office/powerpoint/2010/main" val="1715380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performance pattern is particularly noteworthy because it differs substantially from what we typically expect in machine learning, where additional training data usually improves model performance. The dramatic decline in accuracy suggests that the Siamese Neural Network architecture, while highly effective at one-shot learning, may struggle to effectively integrate information from multiple examples. </a:t>
            </a:r>
          </a:p>
        </p:txBody>
      </p:sp>
      <p:sp>
        <p:nvSpPr>
          <p:cNvPr id="4" name="Slide Number Placeholder 3"/>
          <p:cNvSpPr>
            <a:spLocks noGrp="1"/>
          </p:cNvSpPr>
          <p:nvPr>
            <p:ph type="sldNum" sz="quarter" idx="5"/>
          </p:nvPr>
        </p:nvSpPr>
        <p:spPr/>
        <p:txBody>
          <a:bodyPr/>
          <a:lstStyle/>
          <a:p>
            <a:fld id="{87053663-58B7-436F-8FAB-3122E7741961}" type="slidenum">
              <a:rPr lang="en-US" smtClean="0"/>
              <a:t>13</a:t>
            </a:fld>
            <a:endParaRPr lang="en-US"/>
          </a:p>
        </p:txBody>
      </p:sp>
    </p:spTree>
    <p:extLst>
      <p:ext uri="{BB962C8B-B14F-4D97-AF65-F5344CB8AC3E}">
        <p14:creationId xmlns:p14="http://schemas.microsoft.com/office/powerpoint/2010/main" val="1266367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These gains indicate that the ROI-based YOLO model, enhanced with auto-tuned Canny edge detection, better isolates key features, resulting in more accurate and consistent classification across diverse IBD image types.</a:t>
            </a:r>
            <a:endParaRPr lang="en-US" dirty="0"/>
          </a:p>
        </p:txBody>
      </p:sp>
      <p:sp>
        <p:nvSpPr>
          <p:cNvPr id="4" name="Slide Number Placeholder 3"/>
          <p:cNvSpPr>
            <a:spLocks noGrp="1"/>
          </p:cNvSpPr>
          <p:nvPr>
            <p:ph type="sldNum" sz="quarter" idx="5"/>
          </p:nvPr>
        </p:nvSpPr>
        <p:spPr/>
        <p:txBody>
          <a:bodyPr/>
          <a:lstStyle/>
          <a:p>
            <a:fld id="{87053663-58B7-436F-8FAB-3122E7741961}" type="slidenum">
              <a:rPr lang="en-US" smtClean="0"/>
              <a:t>18</a:t>
            </a:fld>
            <a:endParaRPr lang="en-US"/>
          </a:p>
        </p:txBody>
      </p:sp>
    </p:spTree>
    <p:extLst>
      <p:ext uri="{BB962C8B-B14F-4D97-AF65-F5344CB8AC3E}">
        <p14:creationId xmlns:p14="http://schemas.microsoft.com/office/powerpoint/2010/main" val="141716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Looking at the confusion matrices, experiment 2 shows a more concentrated diagonal pattern compared </a:t>
            </a:r>
            <a:r>
              <a:rPr lang="en-US" sz="1800" dirty="0" err="1">
                <a:effectLst/>
                <a:latin typeface="Times New Roman" panose="02020603050405020304" pitchFamily="18" charset="0"/>
                <a:ea typeface="SimSun" panose="02010600030101010101" pitchFamily="2" charset="-122"/>
              </a:rPr>
              <a:t>toexperiment</a:t>
            </a:r>
            <a:r>
              <a:rPr lang="en-US" sz="1800" dirty="0">
                <a:effectLst/>
                <a:latin typeface="Times New Roman" panose="02020603050405020304" pitchFamily="18" charset="0"/>
                <a:ea typeface="SimSun" panose="02010600030101010101" pitchFamily="2" charset="-122"/>
              </a:rPr>
              <a:t> 1 , indicating better classification performance across all categories. In contrast, the previous experiment suffered from significant confusion between classes, particularly in categories like dyed-lifted-polyps, esophagitis, normal-cecum, and polyps, where a substantial number of samples were misclassified.</a:t>
            </a:r>
          </a:p>
          <a:p>
            <a:endParaRPr lang="en-US" dirty="0"/>
          </a:p>
        </p:txBody>
      </p:sp>
      <p:sp>
        <p:nvSpPr>
          <p:cNvPr id="4" name="Slide Number Placeholder 3"/>
          <p:cNvSpPr>
            <a:spLocks noGrp="1"/>
          </p:cNvSpPr>
          <p:nvPr>
            <p:ph type="sldNum" sz="quarter" idx="5"/>
          </p:nvPr>
        </p:nvSpPr>
        <p:spPr/>
        <p:txBody>
          <a:bodyPr/>
          <a:lstStyle/>
          <a:p>
            <a:fld id="{87053663-58B7-436F-8FAB-3122E7741961}" type="slidenum">
              <a:rPr lang="en-US" smtClean="0"/>
              <a:t>19</a:t>
            </a:fld>
            <a:endParaRPr lang="en-US"/>
          </a:p>
        </p:txBody>
      </p:sp>
    </p:spTree>
    <p:extLst>
      <p:ext uri="{BB962C8B-B14F-4D97-AF65-F5344CB8AC3E}">
        <p14:creationId xmlns:p14="http://schemas.microsoft.com/office/powerpoint/2010/main" val="99764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SimSun" panose="02010600030101010101" pitchFamily="2" charset="-122"/>
              </a:rPr>
              <a:t>The key innovation of Adaptive transformers is that as an image moves through the network, the number of tokens decreases, focusing computation only on the most important parts of the image.</a:t>
            </a:r>
            <a:endParaRPr lang="en-US" dirty="0"/>
          </a:p>
        </p:txBody>
      </p:sp>
      <p:sp>
        <p:nvSpPr>
          <p:cNvPr id="4" name="Slide Number Placeholder 3"/>
          <p:cNvSpPr>
            <a:spLocks noGrp="1"/>
          </p:cNvSpPr>
          <p:nvPr>
            <p:ph type="sldNum" sz="quarter" idx="5"/>
          </p:nvPr>
        </p:nvSpPr>
        <p:spPr/>
        <p:txBody>
          <a:bodyPr/>
          <a:lstStyle/>
          <a:p>
            <a:fld id="{87053663-58B7-436F-8FAB-3122E7741961}" type="slidenum">
              <a:rPr lang="en-US" smtClean="0"/>
              <a:t>21</a:t>
            </a:fld>
            <a:endParaRPr lang="en-US"/>
          </a:p>
        </p:txBody>
      </p:sp>
    </p:spTree>
    <p:extLst>
      <p:ext uri="{BB962C8B-B14F-4D97-AF65-F5344CB8AC3E}">
        <p14:creationId xmlns:p14="http://schemas.microsoft.com/office/powerpoint/2010/main" val="214501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it takes token embeddings as input and projects them to a lower dimension (</a:t>
            </a:r>
            <a:r>
              <a:rPr lang="en-US" sz="1200" dirty="0" err="1">
                <a:effectLst/>
                <a:latin typeface="Times New Roman" panose="02020603050405020304" pitchFamily="18" charset="0"/>
                <a:ea typeface="SimSun" panose="02010600030101010101" pitchFamily="2" charset="-122"/>
              </a:rPr>
              <a:t>policy_dim</a:t>
            </a:r>
            <a:r>
              <a:rPr lang="en-US" sz="1200" dirty="0">
                <a:effectLst/>
                <a:latin typeface="Times New Roman" panose="02020603050405020304" pitchFamily="18" charset="0"/>
                <a:ea typeface="SimSun" panose="02010600030101010101" pitchFamily="2" charset="-122"/>
              </a:rPr>
              <a:t>). Applies a ReLU activation and then projects back to a single value. It then applies the second layer which uses the sigmoid activation produces scores between 0 and 1, indicating token importance. Higher scores mean the token contains more valuable information. The PolicyNetwork is crucial because it's the "decision maker" that determines which tokens to keep and which to discard.</a:t>
            </a:r>
          </a:p>
          <a:p>
            <a:endParaRPr lang="en-US" dirty="0"/>
          </a:p>
          <a:p>
            <a:endParaRPr lang="en-US" dirty="0"/>
          </a:p>
        </p:txBody>
      </p:sp>
      <p:sp>
        <p:nvSpPr>
          <p:cNvPr id="4" name="Slide Number Placeholder 3"/>
          <p:cNvSpPr>
            <a:spLocks noGrp="1"/>
          </p:cNvSpPr>
          <p:nvPr>
            <p:ph type="sldNum" sz="quarter" idx="5"/>
          </p:nvPr>
        </p:nvSpPr>
        <p:spPr/>
        <p:txBody>
          <a:bodyPr/>
          <a:lstStyle/>
          <a:p>
            <a:fld id="{87053663-58B7-436F-8FAB-3122E7741961}" type="slidenum">
              <a:rPr lang="en-US" smtClean="0"/>
              <a:t>22</a:t>
            </a:fld>
            <a:endParaRPr lang="en-US"/>
          </a:p>
        </p:txBody>
      </p:sp>
    </p:spTree>
    <p:extLst>
      <p:ext uri="{BB962C8B-B14F-4D97-AF65-F5344CB8AC3E}">
        <p14:creationId xmlns:p14="http://schemas.microsoft.com/office/powerpoint/2010/main" val="3357425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053663-58B7-436F-8FAB-3122E7741961}" type="slidenum">
              <a:rPr lang="en-US" smtClean="0"/>
              <a:t>23</a:t>
            </a:fld>
            <a:endParaRPr lang="en-US"/>
          </a:p>
        </p:txBody>
      </p:sp>
    </p:spTree>
    <p:extLst>
      <p:ext uri="{BB962C8B-B14F-4D97-AF65-F5344CB8AC3E}">
        <p14:creationId xmlns:p14="http://schemas.microsoft.com/office/powerpoint/2010/main" val="4324393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DA6A85F6-5E38-494A-B0CF-2E0A93DA665D}" type="datetimeFigureOut">
              <a:rPr lang="en-US" smtClean="0"/>
              <a:t>2025-04-09</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18E695B1-898F-4383-8E62-2AA1CCFEDAE9}" type="slidenum">
              <a:rPr lang="en-US" smtClean="0"/>
              <a:t>‹#›</a:t>
            </a:fld>
            <a:endParaRPr lang="en-US"/>
          </a:p>
        </p:txBody>
      </p:sp>
    </p:spTree>
    <p:extLst>
      <p:ext uri="{BB962C8B-B14F-4D97-AF65-F5344CB8AC3E}">
        <p14:creationId xmlns:p14="http://schemas.microsoft.com/office/powerpoint/2010/main" val="2204475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6A85F6-5E38-494A-B0CF-2E0A93DA665D}" type="datetimeFigureOut">
              <a:rPr lang="en-US" smtClean="0"/>
              <a:t>2025-04-09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8E695B1-898F-4383-8E62-2AA1CCFEDAE9}" type="slidenum">
              <a:rPr lang="en-US" smtClean="0"/>
              <a:t>‹#›</a:t>
            </a:fld>
            <a:endParaRPr lang="en-US"/>
          </a:p>
        </p:txBody>
      </p:sp>
    </p:spTree>
    <p:extLst>
      <p:ext uri="{BB962C8B-B14F-4D97-AF65-F5344CB8AC3E}">
        <p14:creationId xmlns:p14="http://schemas.microsoft.com/office/powerpoint/2010/main" val="3479446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A6A85F6-5E38-494A-B0CF-2E0A93DA665D}" type="datetimeFigureOut">
              <a:rPr lang="en-US" smtClean="0"/>
              <a:t>2025-04-09</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8E695B1-898F-4383-8E62-2AA1CCFEDAE9}" type="slidenum">
              <a:rPr lang="en-US" smtClean="0"/>
              <a:t>‹#›</a:t>
            </a:fld>
            <a:endParaRPr lang="en-US"/>
          </a:p>
        </p:txBody>
      </p:sp>
    </p:spTree>
    <p:extLst>
      <p:ext uri="{BB962C8B-B14F-4D97-AF65-F5344CB8AC3E}">
        <p14:creationId xmlns:p14="http://schemas.microsoft.com/office/powerpoint/2010/main" val="24016739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A6A85F6-5E38-494A-B0CF-2E0A93DA665D}" type="datetimeFigureOut">
              <a:rPr lang="en-US" smtClean="0"/>
              <a:t>2025-04-09</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8E695B1-898F-4383-8E62-2AA1CCFEDAE9}" type="slidenum">
              <a:rPr lang="en-US" smtClean="0"/>
              <a:t>‹#›</a:t>
            </a:fld>
            <a:endParaRPr lang="en-US"/>
          </a:p>
        </p:txBody>
      </p:sp>
    </p:spTree>
    <p:extLst>
      <p:ext uri="{BB962C8B-B14F-4D97-AF65-F5344CB8AC3E}">
        <p14:creationId xmlns:p14="http://schemas.microsoft.com/office/powerpoint/2010/main" val="414744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6A85F6-5E38-494A-B0CF-2E0A93DA665D}" type="datetimeFigureOut">
              <a:rPr lang="en-US" smtClean="0"/>
              <a:t>2025-04-09</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8E695B1-898F-4383-8E62-2AA1CCFEDAE9}" type="slidenum">
              <a:rPr lang="en-US" smtClean="0"/>
              <a:t>‹#›</a:t>
            </a:fld>
            <a:endParaRPr lang="en-US"/>
          </a:p>
        </p:txBody>
      </p:sp>
    </p:spTree>
    <p:extLst>
      <p:ext uri="{BB962C8B-B14F-4D97-AF65-F5344CB8AC3E}">
        <p14:creationId xmlns:p14="http://schemas.microsoft.com/office/powerpoint/2010/main" val="2250507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A6A85F6-5E38-494A-B0CF-2E0A93DA665D}" type="datetimeFigureOut">
              <a:rPr lang="en-US" smtClean="0"/>
              <a:t>2025-04-09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695B1-898F-4383-8E62-2AA1CCFEDAE9}" type="slidenum">
              <a:rPr lang="en-US" smtClean="0"/>
              <a:t>‹#›</a:t>
            </a:fld>
            <a:endParaRPr lang="en-US"/>
          </a:p>
        </p:txBody>
      </p:sp>
    </p:spTree>
    <p:extLst>
      <p:ext uri="{BB962C8B-B14F-4D97-AF65-F5344CB8AC3E}">
        <p14:creationId xmlns:p14="http://schemas.microsoft.com/office/powerpoint/2010/main" val="2706692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A6A85F6-5E38-494A-B0CF-2E0A93DA665D}" type="datetimeFigureOut">
              <a:rPr lang="en-US" smtClean="0"/>
              <a:t>2025-04-09</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18E695B1-898F-4383-8E62-2AA1CCFEDAE9}" type="slidenum">
              <a:rPr lang="en-US" smtClean="0"/>
              <a:t>‹#›</a:t>
            </a:fld>
            <a:endParaRPr lang="en-US"/>
          </a:p>
        </p:txBody>
      </p:sp>
    </p:spTree>
    <p:extLst>
      <p:ext uri="{BB962C8B-B14F-4D97-AF65-F5344CB8AC3E}">
        <p14:creationId xmlns:p14="http://schemas.microsoft.com/office/powerpoint/2010/main" val="24372303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DA6A85F6-5E38-494A-B0CF-2E0A93DA665D}" type="datetimeFigureOut">
              <a:rPr lang="en-US" smtClean="0"/>
              <a:t>2025-04-09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695B1-898F-4383-8E62-2AA1CCFEDAE9}" type="slidenum">
              <a:rPr lang="en-US" smtClean="0"/>
              <a:t>‹#›</a:t>
            </a:fld>
            <a:endParaRPr lang="en-US"/>
          </a:p>
        </p:txBody>
      </p:sp>
    </p:spTree>
    <p:extLst>
      <p:ext uri="{BB962C8B-B14F-4D97-AF65-F5344CB8AC3E}">
        <p14:creationId xmlns:p14="http://schemas.microsoft.com/office/powerpoint/2010/main" val="23566741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DA6A85F6-5E38-494A-B0CF-2E0A93DA665D}" type="datetimeFigureOut">
              <a:rPr lang="en-US" smtClean="0"/>
              <a:t>2025-04-09</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8E695B1-898F-4383-8E62-2AA1CCFEDAE9}" type="slidenum">
              <a:rPr lang="en-US" smtClean="0"/>
              <a:t>‹#›</a:t>
            </a:fld>
            <a:endParaRPr lang="en-US"/>
          </a:p>
        </p:txBody>
      </p:sp>
    </p:spTree>
    <p:extLst>
      <p:ext uri="{BB962C8B-B14F-4D97-AF65-F5344CB8AC3E}">
        <p14:creationId xmlns:p14="http://schemas.microsoft.com/office/powerpoint/2010/main" val="14356244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DEDD7-0884-1AE8-94DD-7D03E764A68E}"/>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30EFAA57-F303-4E70-FC55-2F2D0EC04EB0}"/>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9DBE87-0750-84BB-2C54-EFF6FBB651E9}"/>
              </a:ext>
            </a:extLst>
          </p:cNvPr>
          <p:cNvSpPr>
            <a:spLocks noGrp="1"/>
          </p:cNvSpPr>
          <p:nvPr>
            <p:ph type="dt" sz="half" idx="10"/>
          </p:nvPr>
        </p:nvSpPr>
        <p:spPr/>
        <p:txBody>
          <a:bodyPr/>
          <a:lstStyle/>
          <a:p>
            <a:fld id="{DA6A85F6-5E38-494A-B0CF-2E0A93DA665D}" type="datetimeFigureOut">
              <a:rPr lang="en-US" smtClean="0"/>
              <a:t>2025-04-09</a:t>
            </a:fld>
            <a:endParaRPr lang="en-US"/>
          </a:p>
        </p:txBody>
      </p:sp>
      <p:sp>
        <p:nvSpPr>
          <p:cNvPr id="5" name="Footer Placeholder 4">
            <a:extLst>
              <a:ext uri="{FF2B5EF4-FFF2-40B4-BE49-F238E27FC236}">
                <a16:creationId xmlns:a16="http://schemas.microsoft.com/office/drawing/2014/main" id="{16999747-D1A3-530B-1EAE-40EB46DEAE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DA052-1FD3-3C27-607C-E1E7168393A8}"/>
              </a:ext>
            </a:extLst>
          </p:cNvPr>
          <p:cNvSpPr>
            <a:spLocks noGrp="1"/>
          </p:cNvSpPr>
          <p:nvPr>
            <p:ph type="sldNum" sz="quarter" idx="12"/>
          </p:nvPr>
        </p:nvSpPr>
        <p:spPr/>
        <p:txBody>
          <a:bodyPr/>
          <a:lstStyle/>
          <a:p>
            <a:fld id="{18E695B1-898F-4383-8E62-2AA1CCFEDAE9}" type="slidenum">
              <a:rPr lang="en-US" smtClean="0"/>
              <a:t>‹#›</a:t>
            </a:fld>
            <a:endParaRPr lang="en-US"/>
          </a:p>
        </p:txBody>
      </p:sp>
    </p:spTree>
    <p:extLst>
      <p:ext uri="{BB962C8B-B14F-4D97-AF65-F5344CB8AC3E}">
        <p14:creationId xmlns:p14="http://schemas.microsoft.com/office/powerpoint/2010/main" val="2041833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6A85F6-5E38-494A-B0CF-2E0A93DA665D}" type="datetimeFigureOut">
              <a:rPr lang="en-US" smtClean="0"/>
              <a:t>2025-04-09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695B1-898F-4383-8E62-2AA1CCFEDAE9}" type="slidenum">
              <a:rPr lang="en-US" smtClean="0"/>
              <a:t>‹#›</a:t>
            </a:fld>
            <a:endParaRPr lang="en-US"/>
          </a:p>
        </p:txBody>
      </p:sp>
    </p:spTree>
    <p:extLst>
      <p:ext uri="{BB962C8B-B14F-4D97-AF65-F5344CB8AC3E}">
        <p14:creationId xmlns:p14="http://schemas.microsoft.com/office/powerpoint/2010/main" val="330106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6A85F6-5E38-494A-B0CF-2E0A93DA665D}" type="datetimeFigureOut">
              <a:rPr lang="en-US" smtClean="0"/>
              <a:t>2025-04-09</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8E695B1-898F-4383-8E62-2AA1CCFEDAE9}" type="slidenum">
              <a:rPr lang="en-US" smtClean="0"/>
              <a:t>‹#›</a:t>
            </a:fld>
            <a:endParaRPr lang="en-US"/>
          </a:p>
        </p:txBody>
      </p:sp>
    </p:spTree>
    <p:extLst>
      <p:ext uri="{BB962C8B-B14F-4D97-AF65-F5344CB8AC3E}">
        <p14:creationId xmlns:p14="http://schemas.microsoft.com/office/powerpoint/2010/main" val="217359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6A85F6-5E38-494A-B0CF-2E0A93DA665D}" type="datetimeFigureOut">
              <a:rPr lang="en-US" smtClean="0"/>
              <a:t>2025-04-09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695B1-898F-4383-8E62-2AA1CCFEDAE9}" type="slidenum">
              <a:rPr lang="en-US" smtClean="0"/>
              <a:t>‹#›</a:t>
            </a:fld>
            <a:endParaRPr lang="en-US"/>
          </a:p>
        </p:txBody>
      </p:sp>
    </p:spTree>
    <p:extLst>
      <p:ext uri="{BB962C8B-B14F-4D97-AF65-F5344CB8AC3E}">
        <p14:creationId xmlns:p14="http://schemas.microsoft.com/office/powerpoint/2010/main" val="50286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6A85F6-5E38-494A-B0CF-2E0A93DA665D}" type="datetimeFigureOut">
              <a:rPr lang="en-US" smtClean="0"/>
              <a:t>2025-04-09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695B1-898F-4383-8E62-2AA1CCFEDAE9}" type="slidenum">
              <a:rPr lang="en-US" smtClean="0"/>
              <a:t>‹#›</a:t>
            </a:fld>
            <a:endParaRPr lang="en-US"/>
          </a:p>
        </p:txBody>
      </p:sp>
    </p:spTree>
    <p:extLst>
      <p:ext uri="{BB962C8B-B14F-4D97-AF65-F5344CB8AC3E}">
        <p14:creationId xmlns:p14="http://schemas.microsoft.com/office/powerpoint/2010/main" val="1954452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6A85F6-5E38-494A-B0CF-2E0A93DA665D}" type="datetimeFigureOut">
              <a:rPr lang="en-US" smtClean="0"/>
              <a:t>2025-04-09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695B1-898F-4383-8E62-2AA1CCFEDAE9}" type="slidenum">
              <a:rPr lang="en-US" smtClean="0"/>
              <a:t>‹#›</a:t>
            </a:fld>
            <a:endParaRPr lang="en-US"/>
          </a:p>
        </p:txBody>
      </p:sp>
    </p:spTree>
    <p:extLst>
      <p:ext uri="{BB962C8B-B14F-4D97-AF65-F5344CB8AC3E}">
        <p14:creationId xmlns:p14="http://schemas.microsoft.com/office/powerpoint/2010/main" val="2851947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6A85F6-5E38-494A-B0CF-2E0A93DA665D}" type="datetimeFigureOut">
              <a:rPr lang="en-US" smtClean="0"/>
              <a:t>2025-04-09</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8E695B1-898F-4383-8E62-2AA1CCFEDAE9}" type="slidenum">
              <a:rPr lang="en-US" smtClean="0"/>
              <a:t>‹#›</a:t>
            </a:fld>
            <a:endParaRPr lang="en-US"/>
          </a:p>
        </p:txBody>
      </p:sp>
    </p:spTree>
    <p:extLst>
      <p:ext uri="{BB962C8B-B14F-4D97-AF65-F5344CB8AC3E}">
        <p14:creationId xmlns:p14="http://schemas.microsoft.com/office/powerpoint/2010/main" val="2104792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6A85F6-5E38-494A-B0CF-2E0A93DA665D}" type="datetimeFigureOut">
              <a:rPr lang="en-US" smtClean="0"/>
              <a:t>2025-04-09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8E695B1-898F-4383-8E62-2AA1CCFEDAE9}" type="slidenum">
              <a:rPr lang="en-US" smtClean="0"/>
              <a:t>‹#›</a:t>
            </a:fld>
            <a:endParaRPr lang="en-US"/>
          </a:p>
        </p:txBody>
      </p:sp>
    </p:spTree>
    <p:extLst>
      <p:ext uri="{BB962C8B-B14F-4D97-AF65-F5344CB8AC3E}">
        <p14:creationId xmlns:p14="http://schemas.microsoft.com/office/powerpoint/2010/main" val="2977019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6A85F6-5E38-494A-B0CF-2E0A93DA665D}" type="datetimeFigureOut">
              <a:rPr lang="en-US" smtClean="0"/>
              <a:t>2025-04-09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8E695B1-898F-4383-8E62-2AA1CCFEDAE9}" type="slidenum">
              <a:rPr lang="en-US" smtClean="0"/>
              <a:t>‹#›</a:t>
            </a:fld>
            <a:endParaRPr lang="en-US"/>
          </a:p>
        </p:txBody>
      </p:sp>
    </p:spTree>
    <p:extLst>
      <p:ext uri="{BB962C8B-B14F-4D97-AF65-F5344CB8AC3E}">
        <p14:creationId xmlns:p14="http://schemas.microsoft.com/office/powerpoint/2010/main" val="980762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A6A85F6-5E38-494A-B0CF-2E0A93DA665D}" type="datetimeFigureOut">
              <a:rPr lang="en-US" smtClean="0"/>
              <a:t>2025-04-09</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8E695B1-898F-4383-8E62-2AA1CCFEDAE9}" type="slidenum">
              <a:rPr lang="en-US" smtClean="0"/>
              <a:t>‹#›</a:t>
            </a:fld>
            <a:endParaRPr lang="en-US"/>
          </a:p>
        </p:txBody>
      </p:sp>
    </p:spTree>
    <p:extLst>
      <p:ext uri="{BB962C8B-B14F-4D97-AF65-F5344CB8AC3E}">
        <p14:creationId xmlns:p14="http://schemas.microsoft.com/office/powerpoint/2010/main" val="23986143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8.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15050-8B5D-F0D8-2E68-1F9BE744BAC1}"/>
              </a:ext>
            </a:extLst>
          </p:cNvPr>
          <p:cNvSpPr>
            <a:spLocks noGrp="1"/>
          </p:cNvSpPr>
          <p:nvPr>
            <p:ph type="ctrTitle"/>
          </p:nvPr>
        </p:nvSpPr>
        <p:spPr>
          <a:xfrm>
            <a:off x="1524000" y="868364"/>
            <a:ext cx="8825658" cy="2677648"/>
          </a:xfrm>
        </p:spPr>
        <p:txBody>
          <a:bodyPr>
            <a:normAutofit/>
          </a:bodyPr>
          <a:lstStyle/>
          <a:p>
            <a:pPr algn="ctr"/>
            <a:r>
              <a:rPr lang="en-US" dirty="0"/>
              <a:t>Thick Data Analytics for Detecting IBD Based on Vision Transformers</a:t>
            </a:r>
          </a:p>
        </p:txBody>
      </p:sp>
      <p:sp>
        <p:nvSpPr>
          <p:cNvPr id="3" name="Subtitle 2">
            <a:extLst>
              <a:ext uri="{FF2B5EF4-FFF2-40B4-BE49-F238E27FC236}">
                <a16:creationId xmlns:a16="http://schemas.microsoft.com/office/drawing/2014/main" id="{68E967D9-9D19-CDBF-2069-D4D00D7A0B3B}"/>
              </a:ext>
            </a:extLst>
          </p:cNvPr>
          <p:cNvSpPr>
            <a:spLocks noGrp="1"/>
          </p:cNvSpPr>
          <p:nvPr>
            <p:ph type="subTitle" idx="1"/>
          </p:nvPr>
        </p:nvSpPr>
        <p:spPr>
          <a:xfrm>
            <a:off x="1627517" y="3602037"/>
            <a:ext cx="9328030" cy="2387599"/>
          </a:xfrm>
        </p:spPr>
        <p:txBody>
          <a:bodyPr>
            <a:normAutofit fontScale="85000" lnSpcReduction="10000"/>
          </a:bodyPr>
          <a:lstStyle/>
          <a:p>
            <a:pPr algn="ctr"/>
            <a:r>
              <a:rPr lang="en-US" dirty="0">
                <a:solidFill>
                  <a:schemeClr val="bg1"/>
                </a:solidFill>
              </a:rPr>
              <a:t>Abel Andrés Serracín Mart</a:t>
            </a:r>
            <a:r>
              <a:rPr lang="es-PA" dirty="0">
                <a:solidFill>
                  <a:schemeClr val="bg1"/>
                </a:solidFill>
              </a:rPr>
              <a:t>ínez </a:t>
            </a:r>
            <a:r>
              <a:rPr lang="en-US" dirty="0">
                <a:solidFill>
                  <a:schemeClr val="bg1"/>
                </a:solidFill>
              </a:rPr>
              <a:t>ID:1227614</a:t>
            </a:r>
          </a:p>
          <a:p>
            <a:pPr algn="ctr"/>
            <a:r>
              <a:rPr lang="en-US" dirty="0">
                <a:solidFill>
                  <a:schemeClr val="bg1"/>
                </a:solidFill>
              </a:rPr>
              <a:t>Supervised by:</a:t>
            </a:r>
          </a:p>
          <a:p>
            <a:pPr algn="ctr"/>
            <a:r>
              <a:rPr lang="en-US" dirty="0">
                <a:solidFill>
                  <a:schemeClr val="bg1"/>
                </a:solidFill>
              </a:rPr>
              <a:t>Dr. Sabah Mohammed, Dr. Jinan Fiaidhi</a:t>
            </a:r>
          </a:p>
          <a:p>
            <a:pPr algn="ctr"/>
            <a:r>
              <a:rPr lang="en-US" dirty="0">
                <a:solidFill>
                  <a:schemeClr val="bg1"/>
                </a:solidFill>
              </a:rPr>
              <a:t>Computer Science Department, Lakehead University</a:t>
            </a:r>
          </a:p>
          <a:p>
            <a:pPr algn="ctr"/>
            <a:r>
              <a:rPr lang="en-US" dirty="0">
                <a:solidFill>
                  <a:schemeClr val="bg1"/>
                </a:solidFill>
              </a:rPr>
              <a:t>Thunder Bay, Canada</a:t>
            </a:r>
          </a:p>
          <a:p>
            <a:pPr algn="ctr"/>
            <a:r>
              <a:rPr lang="en-US" dirty="0">
                <a:solidFill>
                  <a:schemeClr val="bg1"/>
                </a:solidFill>
              </a:rPr>
              <a:t>Emails: </a:t>
            </a:r>
          </a:p>
          <a:p>
            <a:pPr algn="ctr"/>
            <a:r>
              <a:rPr lang="en-US" dirty="0">
                <a:solidFill>
                  <a:schemeClr val="bg1"/>
                </a:solidFill>
              </a:rPr>
              <a:t>aserraci@lakeheadu.ca, sabah.mohammed@lakeheadu.ca, jinan.fiaidhi@lakeheadu.ca</a:t>
            </a:r>
          </a:p>
        </p:txBody>
      </p:sp>
    </p:spTree>
    <p:extLst>
      <p:ext uri="{BB962C8B-B14F-4D97-AF65-F5344CB8AC3E}">
        <p14:creationId xmlns:p14="http://schemas.microsoft.com/office/powerpoint/2010/main" val="1394195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Oval 10">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Oval 11">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Oval 12">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7"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8"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0" name="Rectangle 19">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24" name="Freeform: Shape 23">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26"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DC27080D-90D9-EC50-42FF-BF4390842719}"/>
              </a:ext>
            </a:extLst>
          </p:cNvPr>
          <p:cNvSpPr>
            <a:spLocks noGrp="1"/>
          </p:cNvSpPr>
          <p:nvPr>
            <p:ph type="title"/>
          </p:nvPr>
        </p:nvSpPr>
        <p:spPr>
          <a:xfrm>
            <a:off x="1154955" y="973668"/>
            <a:ext cx="2942210" cy="1020232"/>
          </a:xfrm>
        </p:spPr>
        <p:txBody>
          <a:bodyPr vert="horz" lIns="91440" tIns="45720" rIns="91440" bIns="45720" rtlCol="0" anchor="ctr">
            <a:normAutofit/>
          </a:bodyPr>
          <a:lstStyle/>
          <a:p>
            <a:pPr>
              <a:lnSpc>
                <a:spcPct val="90000"/>
              </a:lnSpc>
            </a:pPr>
            <a:r>
              <a:rPr lang="en-US" sz="2000">
                <a:solidFill>
                  <a:schemeClr val="tx1"/>
                </a:solidFill>
              </a:rPr>
              <a:t>Few-Shot Learning for IBD Classification using ViTMSN</a:t>
            </a:r>
          </a:p>
        </p:txBody>
      </p:sp>
      <p:sp>
        <p:nvSpPr>
          <p:cNvPr id="28" name="Rectangle 27">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Oval 29">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Oval 31">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 Placeholder 2">
            <a:extLst>
              <a:ext uri="{FF2B5EF4-FFF2-40B4-BE49-F238E27FC236}">
                <a16:creationId xmlns:a16="http://schemas.microsoft.com/office/drawing/2014/main" id="{BBD29B0F-E381-440D-99D6-94CC4F8FA332}"/>
              </a:ext>
            </a:extLst>
          </p:cNvPr>
          <p:cNvSpPr>
            <a:spLocks noGrp="1"/>
          </p:cNvSpPr>
          <p:nvPr>
            <p:ph type="body" idx="1"/>
          </p:nvPr>
        </p:nvSpPr>
        <p:spPr>
          <a:xfrm>
            <a:off x="1154955" y="2120900"/>
            <a:ext cx="3133726" cy="3898900"/>
          </a:xfrm>
        </p:spPr>
        <p:txBody>
          <a:bodyPr vert="horz" lIns="91440" tIns="45720" rIns="91440" bIns="45720" rtlCol="0">
            <a:normAutofit lnSpcReduction="10000"/>
          </a:bodyPr>
          <a:lstStyle/>
          <a:p>
            <a:pPr marL="0" indent="0">
              <a:lnSpc>
                <a:spcPct val="90000"/>
              </a:lnSpc>
              <a:buNone/>
            </a:pPr>
            <a:r>
              <a:rPr lang="en-US" sz="1000" dirty="0">
                <a:solidFill>
                  <a:schemeClr val="tx1"/>
                </a:solidFill>
              </a:rPr>
              <a:t>Objective: </a:t>
            </a:r>
          </a:p>
          <a:p>
            <a:pPr marL="0" indent="0">
              <a:lnSpc>
                <a:spcPct val="90000"/>
              </a:lnSpc>
              <a:buNone/>
            </a:pPr>
            <a:r>
              <a:rPr lang="en-US" sz="1000" dirty="0">
                <a:solidFill>
                  <a:schemeClr val="tx1"/>
                </a:solidFill>
              </a:rPr>
              <a:t>Classify polyps from endoscopic images using few-shot learning.</a:t>
            </a:r>
          </a:p>
          <a:p>
            <a:pPr marL="0" indent="0">
              <a:lnSpc>
                <a:spcPct val="90000"/>
              </a:lnSpc>
            </a:pPr>
            <a:endParaRPr lang="en-US" sz="1000" dirty="0">
              <a:solidFill>
                <a:schemeClr val="tx1"/>
              </a:solidFill>
            </a:endParaRPr>
          </a:p>
          <a:p>
            <a:pPr marL="0" indent="0">
              <a:lnSpc>
                <a:spcPct val="90000"/>
              </a:lnSpc>
              <a:buNone/>
            </a:pPr>
            <a:r>
              <a:rPr lang="en-US" sz="1000" dirty="0">
                <a:solidFill>
                  <a:schemeClr val="tx1"/>
                </a:solidFill>
              </a:rPr>
              <a:t>Approach:</a:t>
            </a:r>
          </a:p>
          <a:p>
            <a:pPr marL="0" indent="0">
              <a:lnSpc>
                <a:spcPct val="90000"/>
              </a:lnSpc>
            </a:pPr>
            <a:r>
              <a:rPr lang="en-US" sz="1000" dirty="0">
                <a:solidFill>
                  <a:schemeClr val="tx1"/>
                </a:solidFill>
              </a:rPr>
              <a:t>Use ViTMSN (Masked Siamese Network) pre-trained on ImageNet.</a:t>
            </a:r>
          </a:p>
          <a:p>
            <a:pPr marL="0" indent="0">
              <a:lnSpc>
                <a:spcPct val="90000"/>
              </a:lnSpc>
            </a:pPr>
            <a:r>
              <a:rPr lang="en-US" sz="1000" dirty="0">
                <a:solidFill>
                  <a:schemeClr val="tx1"/>
                </a:solidFill>
              </a:rPr>
              <a:t>Pre-train on all Kvasir-V2 classes except polyps.</a:t>
            </a:r>
          </a:p>
          <a:p>
            <a:pPr marL="0" indent="0">
              <a:lnSpc>
                <a:spcPct val="90000"/>
              </a:lnSpc>
            </a:pPr>
            <a:r>
              <a:rPr lang="en-US" sz="1000" dirty="0">
                <a:solidFill>
                  <a:schemeClr val="tx1"/>
                </a:solidFill>
              </a:rPr>
              <a:t> Introduce polyps through few-shot training (1 to 10 examples).</a:t>
            </a:r>
          </a:p>
          <a:p>
            <a:pPr marL="0" indent="0">
              <a:lnSpc>
                <a:spcPct val="90000"/>
              </a:lnSpc>
            </a:pPr>
            <a:endParaRPr lang="en-US" sz="1000" dirty="0">
              <a:solidFill>
                <a:schemeClr val="tx1"/>
              </a:solidFill>
            </a:endParaRPr>
          </a:p>
          <a:p>
            <a:pPr marL="0" indent="0">
              <a:lnSpc>
                <a:spcPct val="90000"/>
              </a:lnSpc>
              <a:buNone/>
            </a:pPr>
            <a:r>
              <a:rPr lang="en-US" sz="1000" dirty="0">
                <a:solidFill>
                  <a:schemeClr val="tx1"/>
                </a:solidFill>
              </a:rPr>
              <a:t>Why ViTMSN?:</a:t>
            </a:r>
          </a:p>
          <a:p>
            <a:pPr marL="0" indent="0">
              <a:lnSpc>
                <a:spcPct val="90000"/>
              </a:lnSpc>
            </a:pPr>
            <a:r>
              <a:rPr lang="en-US" sz="1000" dirty="0">
                <a:solidFill>
                  <a:schemeClr val="tx1"/>
                </a:solidFill>
              </a:rPr>
              <a:t>    Learns rich semantic features via masked self-supervised learning.</a:t>
            </a:r>
          </a:p>
          <a:p>
            <a:pPr marL="0" indent="0">
              <a:lnSpc>
                <a:spcPct val="90000"/>
              </a:lnSpc>
            </a:pPr>
            <a:r>
              <a:rPr lang="en-US" sz="1000" dirty="0">
                <a:solidFill>
                  <a:schemeClr val="tx1"/>
                </a:solidFill>
              </a:rPr>
              <a:t>    Ideal for low-data medical imaging scenarios.</a:t>
            </a:r>
          </a:p>
          <a:p>
            <a:pPr marL="0" indent="0">
              <a:lnSpc>
                <a:spcPct val="90000"/>
              </a:lnSpc>
            </a:pPr>
            <a:r>
              <a:rPr lang="en-US" sz="1000" dirty="0">
                <a:solidFill>
                  <a:schemeClr val="tx1"/>
                </a:solidFill>
              </a:rPr>
              <a:t>    Flexible transformer backbone with high generalization power.</a:t>
            </a:r>
          </a:p>
        </p:txBody>
      </p:sp>
      <p:sp>
        <p:nvSpPr>
          <p:cNvPr id="34"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pic>
        <p:nvPicPr>
          <p:cNvPr id="6" name="Picture 5" descr="A diagram of a dog&#10;&#10;AI-generated content may be incorrect.">
            <a:extLst>
              <a:ext uri="{FF2B5EF4-FFF2-40B4-BE49-F238E27FC236}">
                <a16:creationId xmlns:a16="http://schemas.microsoft.com/office/drawing/2014/main" id="{9071C480-6FC2-6DA6-05D4-CBDFAC586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2960" y="1874679"/>
            <a:ext cx="6742882" cy="2968480"/>
          </a:xfrm>
          <a:prstGeom prst="rect">
            <a:avLst/>
          </a:prstGeom>
        </p:spPr>
      </p:pic>
    </p:spTree>
    <p:extLst>
      <p:ext uri="{BB962C8B-B14F-4D97-AF65-F5344CB8AC3E}">
        <p14:creationId xmlns:p14="http://schemas.microsoft.com/office/powerpoint/2010/main" val="18974344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0"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21"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3" name="Rectangle 22">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38ABDB68-E3D5-448E-97D3-06FFEF6801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27" name="Freeform 5">
            <a:extLst>
              <a:ext uri="{FF2B5EF4-FFF2-40B4-BE49-F238E27FC236}">
                <a16:creationId xmlns:a16="http://schemas.microsoft.com/office/drawing/2014/main" id="{B8DD7FEB-D9F3-4F5B-982C-36B0664D0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29" name="Freeform 5">
            <a:extLst>
              <a:ext uri="{FF2B5EF4-FFF2-40B4-BE49-F238E27FC236}">
                <a16:creationId xmlns:a16="http://schemas.microsoft.com/office/drawing/2014/main" id="{96BA11E4-0636-4FA9-A836-2A4FB1764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271D923E-62BC-BAAA-6316-B58F9EFF7DD3}"/>
              </a:ext>
            </a:extLst>
          </p:cNvPr>
          <p:cNvSpPr>
            <a:spLocks noGrp="1"/>
          </p:cNvSpPr>
          <p:nvPr>
            <p:ph type="title"/>
          </p:nvPr>
        </p:nvSpPr>
        <p:spPr>
          <a:xfrm>
            <a:off x="639098" y="629265"/>
            <a:ext cx="6072776" cy="1622322"/>
          </a:xfrm>
        </p:spPr>
        <p:txBody>
          <a:bodyPr vert="horz" lIns="91440" tIns="45720" rIns="91440" bIns="45720" rtlCol="0" anchor="ctr">
            <a:normAutofit/>
          </a:bodyPr>
          <a:lstStyle/>
          <a:p>
            <a:r>
              <a:rPr lang="en-US" b="0" i="0" kern="1200" dirty="0">
                <a:solidFill>
                  <a:srgbClr val="EBEBEB"/>
                </a:solidFill>
                <a:latin typeface="+mj-lt"/>
                <a:ea typeface="+mj-ea"/>
                <a:cs typeface="+mj-cs"/>
              </a:rPr>
              <a:t>Preprocessing Pipeline</a:t>
            </a:r>
          </a:p>
        </p:txBody>
      </p:sp>
      <p:sp>
        <p:nvSpPr>
          <p:cNvPr id="31" name="Freeform: Shape 30">
            <a:extLst>
              <a:ext uri="{FF2B5EF4-FFF2-40B4-BE49-F238E27FC236}">
                <a16:creationId xmlns:a16="http://schemas.microsoft.com/office/drawing/2014/main" id="{5681882E-BDD0-4311-AF62-E801962852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90102" y="977273"/>
            <a:ext cx="6053670" cy="4903455"/>
          </a:xfrm>
          <a:custGeom>
            <a:avLst/>
            <a:gdLst>
              <a:gd name="connsiteX0" fmla="*/ 6053670 w 6053670"/>
              <a:gd name="connsiteY0" fmla="*/ 1098 h 4903455"/>
              <a:gd name="connsiteX1" fmla="*/ 6053670 w 6053670"/>
              <a:gd name="connsiteY1" fmla="*/ 424590 h 4903455"/>
              <a:gd name="connsiteX2" fmla="*/ 6053670 w 6053670"/>
              <a:gd name="connsiteY2" fmla="*/ 1254558 h 4903455"/>
              <a:gd name="connsiteX3" fmla="*/ 6053670 w 6053670"/>
              <a:gd name="connsiteY3" fmla="*/ 4903455 h 4903455"/>
              <a:gd name="connsiteX4" fmla="*/ 0 w 6053670"/>
              <a:gd name="connsiteY4" fmla="*/ 4903455 h 4903455"/>
              <a:gd name="connsiteX5" fmla="*/ 0 w 6053670"/>
              <a:gd name="connsiteY5" fmla="*/ 1249853 h 4903455"/>
              <a:gd name="connsiteX6" fmla="*/ 0 w 6053670"/>
              <a:gd name="connsiteY6" fmla="*/ 424590 h 4903455"/>
              <a:gd name="connsiteX7" fmla="*/ 0 w 6053670"/>
              <a:gd name="connsiteY7" fmla="*/ 0 h 4903455"/>
              <a:gd name="connsiteX8" fmla="*/ 35717 w 6053670"/>
              <a:gd name="connsiteY8" fmla="*/ 5488 h 4903455"/>
              <a:gd name="connsiteX9" fmla="*/ 140445 w 6053670"/>
              <a:gd name="connsiteY9" fmla="*/ 21641 h 4903455"/>
              <a:gd name="connsiteX10" fmla="*/ 216722 w 6053670"/>
              <a:gd name="connsiteY10" fmla="*/ 32932 h 4903455"/>
              <a:gd name="connsiteX11" fmla="*/ 307527 w 6053670"/>
              <a:gd name="connsiteY11" fmla="*/ 44850 h 4903455"/>
              <a:gd name="connsiteX12" fmla="*/ 415282 w 6053670"/>
              <a:gd name="connsiteY12" fmla="*/ 59121 h 4903455"/>
              <a:gd name="connsiteX13" fmla="*/ 534539 w 6053670"/>
              <a:gd name="connsiteY13" fmla="*/ 74175 h 4903455"/>
              <a:gd name="connsiteX14" fmla="*/ 668931 w 6053670"/>
              <a:gd name="connsiteY14" fmla="*/ 90014 h 4903455"/>
              <a:gd name="connsiteX15" fmla="*/ 815430 w 6053670"/>
              <a:gd name="connsiteY15" fmla="*/ 106794 h 4903455"/>
              <a:gd name="connsiteX16" fmla="*/ 974641 w 6053670"/>
              <a:gd name="connsiteY16" fmla="*/ 123574 h 4903455"/>
              <a:gd name="connsiteX17" fmla="*/ 1144144 w 6053670"/>
              <a:gd name="connsiteY17" fmla="*/ 140667 h 4903455"/>
              <a:gd name="connsiteX18" fmla="*/ 1326965 w 6053670"/>
              <a:gd name="connsiteY18" fmla="*/ 156506 h 4903455"/>
              <a:gd name="connsiteX19" fmla="*/ 1518261 w 6053670"/>
              <a:gd name="connsiteY19" fmla="*/ 171717 h 4903455"/>
              <a:gd name="connsiteX20" fmla="*/ 1720453 w 6053670"/>
              <a:gd name="connsiteY20" fmla="*/ 185518 h 4903455"/>
              <a:gd name="connsiteX21" fmla="*/ 1931121 w 6053670"/>
              <a:gd name="connsiteY21" fmla="*/ 198690 h 4903455"/>
              <a:gd name="connsiteX22" fmla="*/ 2150869 w 6053670"/>
              <a:gd name="connsiteY22" fmla="*/ 211079 h 4903455"/>
              <a:gd name="connsiteX23" fmla="*/ 2263467 w 6053670"/>
              <a:gd name="connsiteY23" fmla="*/ 215470 h 4903455"/>
              <a:gd name="connsiteX24" fmla="*/ 2378487 w 6053670"/>
              <a:gd name="connsiteY24" fmla="*/ 220332 h 4903455"/>
              <a:gd name="connsiteX25" fmla="*/ 2495323 w 6053670"/>
              <a:gd name="connsiteY25" fmla="*/ 224879 h 4903455"/>
              <a:gd name="connsiteX26" fmla="*/ 2612764 w 6053670"/>
              <a:gd name="connsiteY26" fmla="*/ 227859 h 4903455"/>
              <a:gd name="connsiteX27" fmla="*/ 2732627 w 6053670"/>
              <a:gd name="connsiteY27" fmla="*/ 230525 h 4903455"/>
              <a:gd name="connsiteX28" fmla="*/ 2853700 w 6053670"/>
              <a:gd name="connsiteY28" fmla="*/ 233348 h 4903455"/>
              <a:gd name="connsiteX29" fmla="*/ 2977195 w 6053670"/>
              <a:gd name="connsiteY29" fmla="*/ 235229 h 4903455"/>
              <a:gd name="connsiteX30" fmla="*/ 3101900 w 6053670"/>
              <a:gd name="connsiteY30" fmla="*/ 235229 h 4903455"/>
              <a:gd name="connsiteX31" fmla="*/ 3227817 w 6053670"/>
              <a:gd name="connsiteY31" fmla="*/ 236170 h 4903455"/>
              <a:gd name="connsiteX32" fmla="*/ 3354944 w 6053670"/>
              <a:gd name="connsiteY32" fmla="*/ 235229 h 4903455"/>
              <a:gd name="connsiteX33" fmla="*/ 3483887 w 6053670"/>
              <a:gd name="connsiteY33" fmla="*/ 233348 h 4903455"/>
              <a:gd name="connsiteX34" fmla="*/ 3612830 w 6053670"/>
              <a:gd name="connsiteY34" fmla="*/ 231623 h 4903455"/>
              <a:gd name="connsiteX35" fmla="*/ 3743589 w 6053670"/>
              <a:gd name="connsiteY35" fmla="*/ 227859 h 4903455"/>
              <a:gd name="connsiteX36" fmla="*/ 3875559 w 6053670"/>
              <a:gd name="connsiteY36" fmla="*/ 223938 h 4903455"/>
              <a:gd name="connsiteX37" fmla="*/ 4007529 w 6053670"/>
              <a:gd name="connsiteY37" fmla="*/ 219391 h 4903455"/>
              <a:gd name="connsiteX38" fmla="*/ 4140710 w 6053670"/>
              <a:gd name="connsiteY38" fmla="*/ 212961 h 4903455"/>
              <a:gd name="connsiteX39" fmla="*/ 4275102 w 6053670"/>
              <a:gd name="connsiteY39" fmla="*/ 205277 h 4903455"/>
              <a:gd name="connsiteX40" fmla="*/ 4410098 w 6053670"/>
              <a:gd name="connsiteY40" fmla="*/ 197907 h 4903455"/>
              <a:gd name="connsiteX41" fmla="*/ 4545096 w 6053670"/>
              <a:gd name="connsiteY41" fmla="*/ 188498 h 4903455"/>
              <a:gd name="connsiteX42" fmla="*/ 4681909 w 6053670"/>
              <a:gd name="connsiteY42" fmla="*/ 177207 h 4903455"/>
              <a:gd name="connsiteX43" fmla="*/ 4816905 w 6053670"/>
              <a:gd name="connsiteY43" fmla="*/ 165916 h 4903455"/>
              <a:gd name="connsiteX44" fmla="*/ 4954323 w 6053670"/>
              <a:gd name="connsiteY44" fmla="*/ 152899 h 4903455"/>
              <a:gd name="connsiteX45" fmla="*/ 5092347 w 6053670"/>
              <a:gd name="connsiteY45" fmla="*/ 138629 h 4903455"/>
              <a:gd name="connsiteX46" fmla="*/ 5228555 w 6053670"/>
              <a:gd name="connsiteY46" fmla="*/ 123574 h 4903455"/>
              <a:gd name="connsiteX47" fmla="*/ 5366578 w 6053670"/>
              <a:gd name="connsiteY47" fmla="*/ 106010 h 4903455"/>
              <a:gd name="connsiteX48" fmla="*/ 5503997 w 6053670"/>
              <a:gd name="connsiteY48" fmla="*/ 87192 h 4903455"/>
              <a:gd name="connsiteX49" fmla="*/ 5642020 w 6053670"/>
              <a:gd name="connsiteY49" fmla="*/ 68530 h 4903455"/>
              <a:gd name="connsiteX50" fmla="*/ 5779438 w 6053670"/>
              <a:gd name="connsiteY50" fmla="*/ 46733 h 4903455"/>
              <a:gd name="connsiteX51" fmla="*/ 5916251 w 6053670"/>
              <a:gd name="connsiteY51" fmla="*/ 24464 h 490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4903455">
                <a:moveTo>
                  <a:pt x="6053670" y="1098"/>
                </a:moveTo>
                <a:lnTo>
                  <a:pt x="6053670" y="424590"/>
                </a:lnTo>
                <a:lnTo>
                  <a:pt x="6053670" y="1254558"/>
                </a:lnTo>
                <a:lnTo>
                  <a:pt x="6053670" y="4903455"/>
                </a:lnTo>
                <a:lnTo>
                  <a:pt x="0" y="4903455"/>
                </a:lnTo>
                <a:lnTo>
                  <a:pt x="0" y="1249853"/>
                </a:lnTo>
                <a:lnTo>
                  <a:pt x="0" y="42459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pic>
        <p:nvPicPr>
          <p:cNvPr id="7" name="Picture 6">
            <a:extLst>
              <a:ext uri="{FF2B5EF4-FFF2-40B4-BE49-F238E27FC236}">
                <a16:creationId xmlns:a16="http://schemas.microsoft.com/office/drawing/2014/main" id="{772FF9D2-E649-56C4-9383-89068DF8EDEE}"/>
              </a:ext>
            </a:extLst>
          </p:cNvPr>
          <p:cNvPicPr>
            <a:picLocks noChangeAspect="1"/>
          </p:cNvPicPr>
          <p:nvPr/>
        </p:nvPicPr>
        <p:blipFill>
          <a:blip r:embed="rId4"/>
          <a:stretch>
            <a:fillRect/>
          </a:stretch>
        </p:blipFill>
        <p:spPr>
          <a:xfrm>
            <a:off x="7418226" y="645106"/>
            <a:ext cx="3421038" cy="5585369"/>
          </a:xfrm>
          <a:prstGeom prst="rect">
            <a:avLst/>
          </a:prstGeom>
        </p:spPr>
      </p:pic>
      <p:sp>
        <p:nvSpPr>
          <p:cNvPr id="33" name="Rectangle 32">
            <a:extLst>
              <a:ext uri="{FF2B5EF4-FFF2-40B4-BE49-F238E27FC236}">
                <a16:creationId xmlns:a16="http://schemas.microsoft.com/office/drawing/2014/main" id="{EADD3260-4BDA-459B-A162-5E1B897E38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Oval 34">
            <a:extLst>
              <a:ext uri="{FF2B5EF4-FFF2-40B4-BE49-F238E27FC236}">
                <a16:creationId xmlns:a16="http://schemas.microsoft.com/office/drawing/2014/main" id="{283DA7DD-CA37-4ED7-8710-48E56B063B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Oval 36">
            <a:extLst>
              <a:ext uri="{FF2B5EF4-FFF2-40B4-BE49-F238E27FC236}">
                <a16:creationId xmlns:a16="http://schemas.microsoft.com/office/drawing/2014/main" id="{B92F2E3C-66CD-4DEB-BA14-2A5912B65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TextBox 7">
            <a:extLst>
              <a:ext uri="{FF2B5EF4-FFF2-40B4-BE49-F238E27FC236}">
                <a16:creationId xmlns:a16="http://schemas.microsoft.com/office/drawing/2014/main" id="{E5DD2EE1-2E50-F4F1-F605-AB4AD18D0446}"/>
              </a:ext>
            </a:extLst>
          </p:cNvPr>
          <p:cNvSpPr txBox="1"/>
          <p:nvPr/>
        </p:nvSpPr>
        <p:spPr>
          <a:xfrm>
            <a:off x="974690" y="2286695"/>
            <a:ext cx="5078829" cy="3693319"/>
          </a:xfrm>
          <a:prstGeom prst="rect">
            <a:avLst/>
          </a:prstGeom>
          <a:noFill/>
        </p:spPr>
        <p:txBody>
          <a:bodyPr wrap="square" rtlCol="0">
            <a:spAutoFit/>
          </a:bodyPr>
          <a:lstStyle/>
          <a:p>
            <a:r>
              <a:rPr lang="en-US" dirty="0"/>
              <a:t>Several sequential transformations prepare images for self-supervised learning. Initially, the process loads an RGB image from the dataset. The first preprocessing step resizes this image to a fixed dimension of 224×224 pixels, standardizing input size for the ViT architecture. Next, the resized image undergoes normalization, where pixel values are converted to tensors and standardized using ImageNet statistics (mean=[0.485, 0.456, 0.406], std=[0.229, 0.224, 0.225]). </a:t>
            </a:r>
          </a:p>
          <a:p>
            <a:endParaRPr lang="en-US" dirty="0"/>
          </a:p>
        </p:txBody>
      </p:sp>
    </p:spTree>
    <p:extLst>
      <p:ext uri="{BB962C8B-B14F-4D97-AF65-F5344CB8AC3E}">
        <p14:creationId xmlns:p14="http://schemas.microsoft.com/office/powerpoint/2010/main" val="8797488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3C591-8A64-D745-E15B-D9B58AF84C5F}"/>
              </a:ext>
            </a:extLst>
          </p:cNvPr>
          <p:cNvSpPr>
            <a:spLocks noGrp="1"/>
          </p:cNvSpPr>
          <p:nvPr>
            <p:ph type="title"/>
          </p:nvPr>
        </p:nvSpPr>
        <p:spPr/>
        <p:txBody>
          <a:bodyPr/>
          <a:lstStyle/>
          <a:p>
            <a:r>
              <a:rPr lang="en-US" dirty="0"/>
              <a:t>Few-Shot Learning and Fine-Tuning Process</a:t>
            </a:r>
          </a:p>
        </p:txBody>
      </p:sp>
      <p:sp>
        <p:nvSpPr>
          <p:cNvPr id="3" name="Text Placeholder 2">
            <a:extLst>
              <a:ext uri="{FF2B5EF4-FFF2-40B4-BE49-F238E27FC236}">
                <a16:creationId xmlns:a16="http://schemas.microsoft.com/office/drawing/2014/main" id="{0685E08B-1D67-DA96-E7D9-72EA98C86477}"/>
              </a:ext>
            </a:extLst>
          </p:cNvPr>
          <p:cNvSpPr>
            <a:spLocks noGrp="1"/>
          </p:cNvSpPr>
          <p:nvPr>
            <p:ph type="body" idx="1"/>
          </p:nvPr>
        </p:nvSpPr>
        <p:spPr>
          <a:xfrm>
            <a:off x="697754" y="2503415"/>
            <a:ext cx="3477431" cy="3416300"/>
          </a:xfrm>
        </p:spPr>
        <p:txBody>
          <a:bodyPr>
            <a:normAutofit fontScale="85000" lnSpcReduction="10000"/>
          </a:bodyPr>
          <a:lstStyle/>
          <a:p>
            <a:pPr marL="0" indent="0">
              <a:buNone/>
            </a:pPr>
            <a:r>
              <a:rPr lang="en-US" dirty="0"/>
              <a:t>Base Model Training</a:t>
            </a:r>
          </a:p>
          <a:p>
            <a:r>
              <a:rPr lang="en-US" dirty="0"/>
              <a:t>Initial Fine-Tuning (Base Model)</a:t>
            </a:r>
          </a:p>
          <a:p>
            <a:endParaRPr lang="en-US" dirty="0"/>
          </a:p>
          <a:p>
            <a:r>
              <a:rPr lang="en-US" dirty="0"/>
              <a:t>Dataset excluded the polyp class</a:t>
            </a:r>
          </a:p>
          <a:p>
            <a:pPr marL="0" indent="0">
              <a:buNone/>
            </a:pPr>
            <a:endParaRPr lang="en-US" dirty="0"/>
          </a:p>
          <a:p>
            <a:pPr marL="0" indent="0">
              <a:buNone/>
            </a:pPr>
            <a:r>
              <a:rPr lang="en-US" dirty="0"/>
              <a:t>Few-Shot Experiment Setup</a:t>
            </a:r>
          </a:p>
          <a:p>
            <a:r>
              <a:rPr lang="en-US" dirty="0"/>
              <a:t>    Polyp class added during Few-Shot tuning</a:t>
            </a:r>
          </a:p>
          <a:p>
            <a:r>
              <a:rPr lang="en-US" dirty="0"/>
              <a:t>    Built on top of the already fine-tuned base model</a:t>
            </a:r>
          </a:p>
        </p:txBody>
      </p:sp>
      <p:sp>
        <p:nvSpPr>
          <p:cNvPr id="4" name="Text Placeholder 2">
            <a:extLst>
              <a:ext uri="{FF2B5EF4-FFF2-40B4-BE49-F238E27FC236}">
                <a16:creationId xmlns:a16="http://schemas.microsoft.com/office/drawing/2014/main" id="{65F15311-57A5-836A-4EE6-B475307EA7BE}"/>
              </a:ext>
            </a:extLst>
          </p:cNvPr>
          <p:cNvSpPr txBox="1">
            <a:spLocks/>
          </p:cNvSpPr>
          <p:nvPr/>
        </p:nvSpPr>
        <p:spPr>
          <a:xfrm>
            <a:off x="4357284" y="2468031"/>
            <a:ext cx="3477431" cy="3829251"/>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dirty="0"/>
              <a:t>Experimentation Function (Algorithm 2)</a:t>
            </a:r>
          </a:p>
          <a:p>
            <a:r>
              <a:rPr lang="en-US" dirty="0"/>
              <a:t>    Central function handling Few-Shot fine-tuning</a:t>
            </a:r>
          </a:p>
          <a:p>
            <a:r>
              <a:rPr lang="en-US" dirty="0"/>
              <a:t>    Repeats fine-tuning process for 10 iterations</a:t>
            </a:r>
          </a:p>
          <a:p>
            <a:pPr marL="0" indent="0">
              <a:buNone/>
            </a:pPr>
            <a:endParaRPr lang="en-US" dirty="0"/>
          </a:p>
          <a:p>
            <a:pPr marL="0" indent="0">
              <a:buNone/>
            </a:pPr>
            <a:r>
              <a:rPr lang="en-US" dirty="0"/>
              <a:t>For each iteration:</a:t>
            </a:r>
          </a:p>
          <a:p>
            <a:r>
              <a:rPr lang="en-US" dirty="0"/>
              <a:t>Batches fetched from </a:t>
            </a:r>
            <a:r>
              <a:rPr lang="en-US" dirty="0" err="1"/>
              <a:t>DataLoader</a:t>
            </a:r>
            <a:endParaRPr lang="en-US" dirty="0"/>
          </a:p>
          <a:p>
            <a:r>
              <a:rPr lang="en-US" dirty="0"/>
              <a:t>Moved to computational device (e.g., GPU)</a:t>
            </a:r>
          </a:p>
          <a:p>
            <a:r>
              <a:rPr lang="en-US" dirty="0"/>
              <a:t>Forward pass executed</a:t>
            </a:r>
          </a:p>
          <a:p>
            <a:r>
              <a:rPr lang="en-US" dirty="0"/>
              <a:t>Loss calculated &amp; backpropagation applied</a:t>
            </a:r>
          </a:p>
          <a:p>
            <a:r>
              <a:rPr lang="en-US" dirty="0"/>
              <a:t>Optimizer updates model parameters</a:t>
            </a:r>
          </a:p>
          <a:p>
            <a:r>
              <a:rPr lang="en-US" dirty="0"/>
              <a:t>Saves model at each amount of shots</a:t>
            </a:r>
          </a:p>
          <a:p>
            <a:endParaRPr lang="en-US" dirty="0"/>
          </a:p>
        </p:txBody>
      </p:sp>
      <p:pic>
        <p:nvPicPr>
          <p:cNvPr id="2050" name="Picture 2">
            <a:extLst>
              <a:ext uri="{FF2B5EF4-FFF2-40B4-BE49-F238E27FC236}">
                <a16:creationId xmlns:a16="http://schemas.microsoft.com/office/drawing/2014/main" id="{5F9F8223-3EA5-07C6-B23C-8C815F80D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9857" y="2288645"/>
            <a:ext cx="3008312" cy="3595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225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42860-EBD3-A7E6-406F-F8A78E3CFEAC}"/>
              </a:ext>
            </a:extLst>
          </p:cNvPr>
          <p:cNvSpPr>
            <a:spLocks noGrp="1"/>
          </p:cNvSpPr>
          <p:nvPr>
            <p:ph type="title"/>
          </p:nvPr>
        </p:nvSpPr>
        <p:spPr/>
        <p:txBody>
          <a:bodyPr/>
          <a:lstStyle/>
          <a:p>
            <a:r>
              <a:rPr lang="en-US" dirty="0"/>
              <a:t>Few shot learning results</a:t>
            </a:r>
          </a:p>
        </p:txBody>
      </p:sp>
      <p:graphicFrame>
        <p:nvGraphicFramePr>
          <p:cNvPr id="6" name="Table 5">
            <a:extLst>
              <a:ext uri="{FF2B5EF4-FFF2-40B4-BE49-F238E27FC236}">
                <a16:creationId xmlns:a16="http://schemas.microsoft.com/office/drawing/2014/main" id="{98C1C733-6399-8D4E-FFAD-3EAB44FF4B36}"/>
              </a:ext>
            </a:extLst>
          </p:cNvPr>
          <p:cNvGraphicFramePr>
            <a:graphicFrameLocks noGrp="1"/>
          </p:cNvGraphicFramePr>
          <p:nvPr>
            <p:extLst>
              <p:ext uri="{D42A27DB-BD31-4B8C-83A1-F6EECF244321}">
                <p14:modId xmlns:p14="http://schemas.microsoft.com/office/powerpoint/2010/main" val="241460488"/>
              </p:ext>
            </p:extLst>
          </p:nvPr>
        </p:nvGraphicFramePr>
        <p:xfrm>
          <a:off x="4465510" y="2893925"/>
          <a:ext cx="2226692" cy="2990405"/>
        </p:xfrm>
        <a:graphic>
          <a:graphicData uri="http://schemas.openxmlformats.org/drawingml/2006/table">
            <a:tbl>
              <a:tblPr firstRow="1" firstCol="1" bandRow="1">
                <a:tableStyleId>{5C22544A-7EE6-4342-B048-85BDC9FD1C3A}</a:tableStyleId>
              </a:tblPr>
              <a:tblGrid>
                <a:gridCol w="1113346">
                  <a:extLst>
                    <a:ext uri="{9D8B030D-6E8A-4147-A177-3AD203B41FA5}">
                      <a16:colId xmlns:a16="http://schemas.microsoft.com/office/drawing/2014/main" val="235163773"/>
                    </a:ext>
                  </a:extLst>
                </a:gridCol>
                <a:gridCol w="1113346">
                  <a:extLst>
                    <a:ext uri="{9D8B030D-6E8A-4147-A177-3AD203B41FA5}">
                      <a16:colId xmlns:a16="http://schemas.microsoft.com/office/drawing/2014/main" val="566150167"/>
                    </a:ext>
                  </a:extLst>
                </a:gridCol>
              </a:tblGrid>
              <a:tr h="271855">
                <a:tc>
                  <a:txBody>
                    <a:bodyPr/>
                    <a:lstStyle/>
                    <a:p>
                      <a:pPr marL="0" marR="0" algn="just">
                        <a:buNone/>
                      </a:pPr>
                      <a:r>
                        <a:rPr lang="en-US" sz="1000" dirty="0">
                          <a:effectLst/>
                        </a:rPr>
                        <a:t>Shots</a:t>
                      </a:r>
                      <a:endParaRPr lang="en-US" sz="1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buNone/>
                      </a:pPr>
                      <a:r>
                        <a:rPr lang="en-US" sz="1000" dirty="0">
                          <a:effectLst/>
                        </a:rPr>
                        <a:t>Accuracy(%)</a:t>
                      </a:r>
                      <a:endParaRPr lang="en-US" sz="1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42071140"/>
                  </a:ext>
                </a:extLst>
              </a:tr>
              <a:tr h="271855">
                <a:tc>
                  <a:txBody>
                    <a:bodyPr/>
                    <a:lstStyle/>
                    <a:p>
                      <a:pPr marL="0" marR="0" algn="just">
                        <a:buNone/>
                      </a:pPr>
                      <a:r>
                        <a:rPr lang="en-US" sz="1000">
                          <a:effectLst/>
                        </a:rPr>
                        <a:t>1</a:t>
                      </a:r>
                      <a:endParaRPr lang="en-US" sz="1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buNone/>
                      </a:pPr>
                      <a:r>
                        <a:rPr lang="en-US" sz="1000">
                          <a:effectLst/>
                        </a:rPr>
                        <a:t>75</a:t>
                      </a:r>
                      <a:endParaRPr lang="en-US"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237599949"/>
                  </a:ext>
                </a:extLst>
              </a:tr>
              <a:tr h="271855">
                <a:tc>
                  <a:txBody>
                    <a:bodyPr/>
                    <a:lstStyle/>
                    <a:p>
                      <a:pPr marL="0" marR="0" algn="just">
                        <a:buNone/>
                      </a:pPr>
                      <a:r>
                        <a:rPr lang="en-US" sz="1000">
                          <a:effectLst/>
                        </a:rPr>
                        <a:t>2</a:t>
                      </a:r>
                      <a:endParaRPr lang="en-US" sz="1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buNone/>
                      </a:pPr>
                      <a:r>
                        <a:rPr lang="en-US" sz="1000">
                          <a:effectLst/>
                        </a:rPr>
                        <a:t>60</a:t>
                      </a:r>
                      <a:endParaRPr lang="en-US"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4250676228"/>
                  </a:ext>
                </a:extLst>
              </a:tr>
              <a:tr h="271855">
                <a:tc>
                  <a:txBody>
                    <a:bodyPr/>
                    <a:lstStyle/>
                    <a:p>
                      <a:pPr marL="0" marR="0" algn="just">
                        <a:buNone/>
                      </a:pPr>
                      <a:r>
                        <a:rPr lang="en-US" sz="1000">
                          <a:effectLst/>
                        </a:rPr>
                        <a:t>3</a:t>
                      </a:r>
                      <a:endParaRPr lang="en-US" sz="1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buNone/>
                      </a:pPr>
                      <a:r>
                        <a:rPr lang="en-US" sz="1000">
                          <a:effectLst/>
                        </a:rPr>
                        <a:t>52.5</a:t>
                      </a:r>
                      <a:endParaRPr lang="en-US"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99829911"/>
                  </a:ext>
                </a:extLst>
              </a:tr>
              <a:tr h="271855">
                <a:tc>
                  <a:txBody>
                    <a:bodyPr/>
                    <a:lstStyle/>
                    <a:p>
                      <a:pPr marL="0" marR="0" algn="just">
                        <a:buNone/>
                      </a:pPr>
                      <a:r>
                        <a:rPr lang="en-US" sz="1000">
                          <a:effectLst/>
                        </a:rPr>
                        <a:t>4</a:t>
                      </a:r>
                      <a:endParaRPr lang="en-US" sz="1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buNone/>
                      </a:pPr>
                      <a:r>
                        <a:rPr lang="en-US" sz="1000">
                          <a:effectLst/>
                        </a:rPr>
                        <a:t>33.75</a:t>
                      </a:r>
                      <a:endParaRPr lang="en-US"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418328003"/>
                  </a:ext>
                </a:extLst>
              </a:tr>
              <a:tr h="271855">
                <a:tc>
                  <a:txBody>
                    <a:bodyPr/>
                    <a:lstStyle/>
                    <a:p>
                      <a:pPr marL="0" marR="0" algn="just">
                        <a:buNone/>
                      </a:pPr>
                      <a:r>
                        <a:rPr lang="en-US" sz="1000">
                          <a:effectLst/>
                        </a:rPr>
                        <a:t>5</a:t>
                      </a:r>
                      <a:endParaRPr lang="en-US" sz="1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buNone/>
                      </a:pPr>
                      <a:r>
                        <a:rPr lang="en-US" sz="1000">
                          <a:effectLst/>
                        </a:rPr>
                        <a:t>13.75</a:t>
                      </a:r>
                      <a:endParaRPr lang="en-US"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190723855"/>
                  </a:ext>
                </a:extLst>
              </a:tr>
              <a:tr h="271855">
                <a:tc>
                  <a:txBody>
                    <a:bodyPr/>
                    <a:lstStyle/>
                    <a:p>
                      <a:pPr marL="0" marR="0" algn="just">
                        <a:buNone/>
                      </a:pPr>
                      <a:r>
                        <a:rPr lang="en-US" sz="1000">
                          <a:effectLst/>
                        </a:rPr>
                        <a:t>6</a:t>
                      </a:r>
                      <a:endParaRPr lang="en-US" sz="1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buNone/>
                      </a:pPr>
                      <a:r>
                        <a:rPr lang="en-US" sz="1000">
                          <a:effectLst/>
                        </a:rPr>
                        <a:t>13.75</a:t>
                      </a:r>
                      <a:endParaRPr lang="en-US"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906384943"/>
                  </a:ext>
                </a:extLst>
              </a:tr>
              <a:tr h="271855">
                <a:tc>
                  <a:txBody>
                    <a:bodyPr/>
                    <a:lstStyle/>
                    <a:p>
                      <a:pPr marL="0" marR="0" algn="just">
                        <a:buNone/>
                      </a:pPr>
                      <a:r>
                        <a:rPr lang="en-US" sz="1000">
                          <a:effectLst/>
                        </a:rPr>
                        <a:t>7</a:t>
                      </a:r>
                      <a:endParaRPr lang="en-US" sz="1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buNone/>
                      </a:pPr>
                      <a:r>
                        <a:rPr lang="en-US" sz="1000">
                          <a:effectLst/>
                        </a:rPr>
                        <a:t>13.75</a:t>
                      </a:r>
                      <a:endParaRPr lang="en-US"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600880325"/>
                  </a:ext>
                </a:extLst>
              </a:tr>
              <a:tr h="271855">
                <a:tc>
                  <a:txBody>
                    <a:bodyPr/>
                    <a:lstStyle/>
                    <a:p>
                      <a:pPr marL="0" marR="0" algn="just">
                        <a:buNone/>
                      </a:pPr>
                      <a:r>
                        <a:rPr lang="en-US" sz="1000">
                          <a:effectLst/>
                        </a:rPr>
                        <a:t>8</a:t>
                      </a:r>
                      <a:endParaRPr lang="en-US" sz="1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buNone/>
                      </a:pPr>
                      <a:r>
                        <a:rPr lang="en-US" sz="1000">
                          <a:effectLst/>
                        </a:rPr>
                        <a:t>13.75</a:t>
                      </a:r>
                      <a:endParaRPr lang="en-US"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940006035"/>
                  </a:ext>
                </a:extLst>
              </a:tr>
              <a:tr h="271855">
                <a:tc>
                  <a:txBody>
                    <a:bodyPr/>
                    <a:lstStyle/>
                    <a:p>
                      <a:pPr marL="0" marR="0" algn="just">
                        <a:buNone/>
                      </a:pPr>
                      <a:r>
                        <a:rPr lang="en-US" sz="1000">
                          <a:effectLst/>
                        </a:rPr>
                        <a:t>9</a:t>
                      </a:r>
                      <a:endParaRPr lang="en-US" sz="1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buNone/>
                      </a:pPr>
                      <a:r>
                        <a:rPr lang="en-US" sz="1000" dirty="0">
                          <a:effectLst/>
                        </a:rPr>
                        <a:t>13.75</a:t>
                      </a:r>
                      <a:endParaRPr lang="en-US" sz="1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812261865"/>
                  </a:ext>
                </a:extLst>
              </a:tr>
              <a:tr h="271855">
                <a:tc>
                  <a:txBody>
                    <a:bodyPr/>
                    <a:lstStyle/>
                    <a:p>
                      <a:pPr marL="0" marR="0" algn="just">
                        <a:buNone/>
                      </a:pPr>
                      <a:r>
                        <a:rPr lang="en-US" sz="1000">
                          <a:effectLst/>
                        </a:rPr>
                        <a:t>10</a:t>
                      </a:r>
                      <a:endParaRPr lang="en-US" sz="1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buNone/>
                      </a:pPr>
                      <a:r>
                        <a:rPr lang="en-US" sz="1000" dirty="0">
                          <a:effectLst/>
                        </a:rPr>
                        <a:t>13.75</a:t>
                      </a:r>
                      <a:endParaRPr lang="en-US" sz="1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596892256"/>
                  </a:ext>
                </a:extLst>
              </a:tr>
            </a:tbl>
          </a:graphicData>
        </a:graphic>
      </p:graphicFrame>
      <p:pic>
        <p:nvPicPr>
          <p:cNvPr id="3073" name="Picture 1">
            <a:extLst>
              <a:ext uri="{FF2B5EF4-FFF2-40B4-BE49-F238E27FC236}">
                <a16:creationId xmlns:a16="http://schemas.microsoft.com/office/drawing/2014/main" id="{636074B1-27DD-1A67-FCFF-4B6FEF22F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3745" y="2692958"/>
            <a:ext cx="4529531" cy="341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F5A276E3-35A6-F592-7AA7-DC06420835D1}"/>
              </a:ext>
            </a:extLst>
          </p:cNvPr>
          <p:cNvSpPr txBox="1"/>
          <p:nvPr/>
        </p:nvSpPr>
        <p:spPr>
          <a:xfrm>
            <a:off x="994194" y="2468010"/>
            <a:ext cx="2628899" cy="3416320"/>
          </a:xfrm>
          <a:prstGeom prst="rect">
            <a:avLst/>
          </a:prstGeom>
          <a:noFill/>
        </p:spPr>
        <p:txBody>
          <a:bodyPr wrap="square">
            <a:spAutoFit/>
          </a:bodyPr>
          <a:lstStyle/>
          <a:p>
            <a:r>
              <a:rPr lang="en-US" dirty="0"/>
              <a:t>Despite expectations, performance drops with more data. The model excels in one-shot learning but struggles as more examples are added possibly due to needing greater amounts of data when the variety of the data is higher.</a:t>
            </a:r>
          </a:p>
        </p:txBody>
      </p:sp>
    </p:spTree>
    <p:extLst>
      <p:ext uri="{BB962C8B-B14F-4D97-AF65-F5344CB8AC3E}">
        <p14:creationId xmlns:p14="http://schemas.microsoft.com/office/powerpoint/2010/main" val="3059848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a:extLst>
            <a:ext uri="{FF2B5EF4-FFF2-40B4-BE49-F238E27FC236}">
              <a16:creationId xmlns:a16="http://schemas.microsoft.com/office/drawing/2014/main" id="{59D2DA38-BCBC-FFEE-CD41-58D7A51BE892}"/>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284900E0-905A-5A03-4F5E-2248639D61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8" name="Rectangle 7">
              <a:extLst>
                <a:ext uri="{FF2B5EF4-FFF2-40B4-BE49-F238E27FC236}">
                  <a16:creationId xmlns:a16="http://schemas.microsoft.com/office/drawing/2014/main" id="{12F85DE5-3C75-46B6-10FC-2B0925D757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Freeform 5">
              <a:extLst>
                <a:ext uri="{FF2B5EF4-FFF2-40B4-BE49-F238E27FC236}">
                  <a16:creationId xmlns:a16="http://schemas.microsoft.com/office/drawing/2014/main" id="{E321CD6C-0BF8-3DE7-899D-23EAC52755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US"/>
            </a:p>
          </p:txBody>
        </p:sp>
      </p:grpSp>
      <p:sp>
        <p:nvSpPr>
          <p:cNvPr id="2" name="Title 1">
            <a:extLst>
              <a:ext uri="{FF2B5EF4-FFF2-40B4-BE49-F238E27FC236}">
                <a16:creationId xmlns:a16="http://schemas.microsoft.com/office/drawing/2014/main" id="{737B1D7C-5B7A-98EB-45DE-703BF4F1AB4E}"/>
              </a:ext>
            </a:extLst>
          </p:cNvPr>
          <p:cNvSpPr>
            <a:spLocks noGrp="1"/>
          </p:cNvSpPr>
          <p:nvPr>
            <p:ph type="ctrTitle"/>
          </p:nvPr>
        </p:nvSpPr>
        <p:spPr>
          <a:xfrm>
            <a:off x="1683171" y="1169773"/>
            <a:ext cx="8825658" cy="2870161"/>
          </a:xfrm>
        </p:spPr>
        <p:txBody>
          <a:bodyPr anchor="b">
            <a:normAutofit/>
          </a:bodyPr>
          <a:lstStyle/>
          <a:p>
            <a:pPr algn="ctr"/>
            <a:r>
              <a:rPr lang="en-US" sz="5000" dirty="0">
                <a:solidFill>
                  <a:schemeClr val="tx1"/>
                </a:solidFill>
              </a:rPr>
              <a:t>What if we used YOLO approaches to zoom into region of interests?</a:t>
            </a:r>
          </a:p>
        </p:txBody>
      </p:sp>
      <p:cxnSp>
        <p:nvCxnSpPr>
          <p:cNvPr id="11" name="Straight Connector 10">
            <a:extLst>
              <a:ext uri="{FF2B5EF4-FFF2-40B4-BE49-F238E27FC236}">
                <a16:creationId xmlns:a16="http://schemas.microsoft.com/office/drawing/2014/main" id="{0151E51E-3A13-A3F0-CF94-07D6FE03B8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0521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44B38-5DB8-6324-6119-46BC67A93AA8}"/>
              </a:ext>
            </a:extLst>
          </p:cNvPr>
          <p:cNvSpPr>
            <a:spLocks noGrp="1"/>
          </p:cNvSpPr>
          <p:nvPr>
            <p:ph type="title"/>
          </p:nvPr>
        </p:nvSpPr>
        <p:spPr>
          <a:xfrm>
            <a:off x="1154953" y="973668"/>
            <a:ext cx="9472790" cy="706964"/>
          </a:xfrm>
        </p:spPr>
        <p:txBody>
          <a:bodyPr/>
          <a:lstStyle/>
          <a:p>
            <a:r>
              <a:rPr lang="en-US" dirty="0"/>
              <a:t>Integrating YOLO techniques with </a:t>
            </a:r>
            <a:r>
              <a:rPr lang="en-US" dirty="0" err="1"/>
              <a:t>ViTS</a:t>
            </a:r>
            <a:endParaRPr lang="en-US" dirty="0"/>
          </a:p>
        </p:txBody>
      </p:sp>
      <p:sp>
        <p:nvSpPr>
          <p:cNvPr id="3" name="Text Placeholder 2">
            <a:extLst>
              <a:ext uri="{FF2B5EF4-FFF2-40B4-BE49-F238E27FC236}">
                <a16:creationId xmlns:a16="http://schemas.microsoft.com/office/drawing/2014/main" id="{C82BBF98-5612-A311-B54E-8834829D1CEF}"/>
              </a:ext>
            </a:extLst>
          </p:cNvPr>
          <p:cNvSpPr>
            <a:spLocks noGrp="1"/>
          </p:cNvSpPr>
          <p:nvPr>
            <p:ph type="body" idx="1"/>
          </p:nvPr>
        </p:nvSpPr>
        <p:spPr>
          <a:xfrm>
            <a:off x="671876" y="3011494"/>
            <a:ext cx="2873581" cy="2354136"/>
          </a:xfrm>
        </p:spPr>
        <p:txBody>
          <a:bodyPr/>
          <a:lstStyle/>
          <a:p>
            <a:pPr marL="0" indent="0">
              <a:buNone/>
            </a:pPr>
            <a:r>
              <a:rPr lang="en-US" dirty="0"/>
              <a:t>Implementation: </a:t>
            </a:r>
          </a:p>
          <a:p>
            <a:pPr marL="0" indent="0">
              <a:buNone/>
            </a:pPr>
            <a:r>
              <a:rPr lang="en-US" dirty="0"/>
              <a:t>Use YOLO techniques and Regions of Interest (ROIs) detection, then feed refined regions to ViT for classification.</a:t>
            </a:r>
          </a:p>
        </p:txBody>
      </p:sp>
      <p:sp>
        <p:nvSpPr>
          <p:cNvPr id="4" name="TextBox 3">
            <a:extLst>
              <a:ext uri="{FF2B5EF4-FFF2-40B4-BE49-F238E27FC236}">
                <a16:creationId xmlns:a16="http://schemas.microsoft.com/office/drawing/2014/main" id="{441A2A7A-EC1C-7646-BFC0-2C263FD866C5}"/>
              </a:ext>
            </a:extLst>
          </p:cNvPr>
          <p:cNvSpPr txBox="1"/>
          <p:nvPr/>
        </p:nvSpPr>
        <p:spPr>
          <a:xfrm>
            <a:off x="3743617" y="2294624"/>
            <a:ext cx="3536337" cy="4278094"/>
          </a:xfrm>
          <a:prstGeom prst="rect">
            <a:avLst/>
          </a:prstGeom>
          <a:noFill/>
        </p:spPr>
        <p:txBody>
          <a:bodyPr wrap="square" rtlCol="0">
            <a:spAutoFit/>
          </a:bodyPr>
          <a:lstStyle/>
          <a:p>
            <a:pPr marL="285750" indent="-285750">
              <a:buFont typeface="Arial" panose="020B0604020202020204" pitchFamily="34" charset="0"/>
              <a:buChar char="•"/>
            </a:pPr>
            <a:r>
              <a:rPr lang="en-US" sz="1600" dirty="0"/>
              <a:t>Preprocessing: Grayscale, Gaussian blur, Otsu’s thresholding (OpenCV).</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ROI Extraction: Largest contours cropped to reduce noise.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Augmentation: Flip, rotate, noise, brightness (Albumentations).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Processing: Hugging Face </a:t>
            </a:r>
            <a:r>
              <a:rPr lang="en-US" sz="1600" dirty="0" err="1"/>
              <a:t>ViTImageProcessor</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Training: Fine-tuned ViT using AdamW + Early Stopping.</a:t>
            </a:r>
          </a:p>
        </p:txBody>
      </p:sp>
      <p:pic>
        <p:nvPicPr>
          <p:cNvPr id="5" name="Picture 4">
            <a:extLst>
              <a:ext uri="{FF2B5EF4-FFF2-40B4-BE49-F238E27FC236}">
                <a16:creationId xmlns:a16="http://schemas.microsoft.com/office/drawing/2014/main" id="{C7207E1F-1380-712E-9115-4F1D45F59C1E}"/>
              </a:ext>
            </a:extLst>
          </p:cNvPr>
          <p:cNvPicPr>
            <a:picLocks noChangeAspect="1"/>
          </p:cNvPicPr>
          <p:nvPr/>
        </p:nvPicPr>
        <p:blipFill>
          <a:blip r:embed="rId2"/>
          <a:stretch>
            <a:fillRect/>
          </a:stretch>
        </p:blipFill>
        <p:spPr>
          <a:xfrm>
            <a:off x="7965407" y="2364962"/>
            <a:ext cx="3554717" cy="3899141"/>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3308659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0634-892A-F485-DA45-2A86B8CE2DD4}"/>
              </a:ext>
            </a:extLst>
          </p:cNvPr>
          <p:cNvSpPr>
            <a:spLocks noGrp="1"/>
          </p:cNvSpPr>
          <p:nvPr>
            <p:ph type="title"/>
          </p:nvPr>
        </p:nvSpPr>
        <p:spPr/>
        <p:txBody>
          <a:bodyPr/>
          <a:lstStyle/>
          <a:p>
            <a:r>
              <a:rPr lang="en-US" dirty="0"/>
              <a:t>Preprocessing and Augmentations</a:t>
            </a:r>
          </a:p>
        </p:txBody>
      </p:sp>
      <p:pic>
        <p:nvPicPr>
          <p:cNvPr id="7" name="Picture 6">
            <a:extLst>
              <a:ext uri="{FF2B5EF4-FFF2-40B4-BE49-F238E27FC236}">
                <a16:creationId xmlns:a16="http://schemas.microsoft.com/office/drawing/2014/main" id="{C4EFA8B7-864E-2CB7-1652-D2AFB10C16A4}"/>
              </a:ext>
            </a:extLst>
          </p:cNvPr>
          <p:cNvPicPr>
            <a:picLocks noChangeAspect="1"/>
          </p:cNvPicPr>
          <p:nvPr/>
        </p:nvPicPr>
        <p:blipFill>
          <a:blip r:embed="rId2"/>
          <a:stretch>
            <a:fillRect/>
          </a:stretch>
        </p:blipFill>
        <p:spPr>
          <a:xfrm>
            <a:off x="7133552" y="2311878"/>
            <a:ext cx="4083078" cy="4069353"/>
          </a:xfrm>
          <a:prstGeom prst="rect">
            <a:avLst/>
          </a:prstGeom>
        </p:spPr>
      </p:pic>
      <p:pic>
        <p:nvPicPr>
          <p:cNvPr id="4" name="Picture 3">
            <a:extLst>
              <a:ext uri="{FF2B5EF4-FFF2-40B4-BE49-F238E27FC236}">
                <a16:creationId xmlns:a16="http://schemas.microsoft.com/office/drawing/2014/main" id="{83EB318E-79F8-73F7-4E9F-24530BB804B4}"/>
              </a:ext>
            </a:extLst>
          </p:cNvPr>
          <p:cNvPicPr>
            <a:picLocks noChangeAspect="1"/>
          </p:cNvPicPr>
          <p:nvPr/>
        </p:nvPicPr>
        <p:blipFill>
          <a:blip r:embed="rId3"/>
          <a:stretch>
            <a:fillRect/>
          </a:stretch>
        </p:blipFill>
        <p:spPr>
          <a:xfrm>
            <a:off x="1620890" y="2311878"/>
            <a:ext cx="2850625" cy="4248351"/>
          </a:xfrm>
          <a:prstGeom prst="rect">
            <a:avLst/>
          </a:prstGeom>
        </p:spPr>
      </p:pic>
    </p:spTree>
    <p:extLst>
      <p:ext uri="{BB962C8B-B14F-4D97-AF65-F5344CB8AC3E}">
        <p14:creationId xmlns:p14="http://schemas.microsoft.com/office/powerpoint/2010/main" val="195198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D4047-5A5A-CD6C-165E-CB51368FED4F}"/>
              </a:ext>
            </a:extLst>
          </p:cNvPr>
          <p:cNvSpPr>
            <a:spLocks noGrp="1"/>
          </p:cNvSpPr>
          <p:nvPr>
            <p:ph type="title"/>
          </p:nvPr>
        </p:nvSpPr>
        <p:spPr/>
        <p:txBody>
          <a:bodyPr/>
          <a:lstStyle/>
          <a:p>
            <a:r>
              <a:rPr lang="en-US" dirty="0"/>
              <a:t>Region of Interest detection</a:t>
            </a:r>
          </a:p>
        </p:txBody>
      </p:sp>
      <p:sp>
        <p:nvSpPr>
          <p:cNvPr id="16" name="Text Placeholder 15">
            <a:extLst>
              <a:ext uri="{FF2B5EF4-FFF2-40B4-BE49-F238E27FC236}">
                <a16:creationId xmlns:a16="http://schemas.microsoft.com/office/drawing/2014/main" id="{5741065F-468F-A0CF-203B-4C1B938693AB}"/>
              </a:ext>
            </a:extLst>
          </p:cNvPr>
          <p:cNvSpPr>
            <a:spLocks noGrp="1"/>
          </p:cNvSpPr>
          <p:nvPr>
            <p:ph type="body" sz="half" idx="2"/>
          </p:nvPr>
        </p:nvSpPr>
        <p:spPr/>
        <p:txBody>
          <a:bodyPr>
            <a:normAutofit fontScale="92500" lnSpcReduction="10000"/>
          </a:bodyPr>
          <a:lstStyle/>
          <a:p>
            <a:r>
              <a:rPr lang="en-US" dirty="0">
                <a:solidFill>
                  <a:schemeClr val="bg1"/>
                </a:solidFill>
              </a:rPr>
              <a:t>This class detects regions of interest (ROIs) in images using edge detection and contour analysis. It applies auto-tuned Canny edge detection, enhances contrast with CLAHE, and filters contours by size to isolate meaningful areas. If no valid contours are found, it analyzes color variations in the HSV space. The </a:t>
            </a:r>
            <a:r>
              <a:rPr lang="en-US" dirty="0" err="1">
                <a:solidFill>
                  <a:schemeClr val="bg1"/>
                </a:solidFill>
              </a:rPr>
              <a:t>crop_to_roi</a:t>
            </a:r>
            <a:r>
              <a:rPr lang="en-US" dirty="0">
                <a:solidFill>
                  <a:schemeClr val="bg1"/>
                </a:solidFill>
              </a:rPr>
              <a:t> function then extracts the identified region, effectively focusing on key areas while minimizing noise.</a:t>
            </a:r>
          </a:p>
        </p:txBody>
      </p:sp>
      <p:pic>
        <p:nvPicPr>
          <p:cNvPr id="4099" name="Picture 3">
            <a:extLst>
              <a:ext uri="{FF2B5EF4-FFF2-40B4-BE49-F238E27FC236}">
                <a16:creationId xmlns:a16="http://schemas.microsoft.com/office/drawing/2014/main" id="{116228E1-4EF4-B2E1-096E-9F2E46A2D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9487" y="261361"/>
            <a:ext cx="3887124" cy="6335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079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7CEC-8338-73EF-A34A-733A855ADE7C}"/>
              </a:ext>
            </a:extLst>
          </p:cNvPr>
          <p:cNvSpPr>
            <a:spLocks noGrp="1"/>
          </p:cNvSpPr>
          <p:nvPr>
            <p:ph type="title"/>
          </p:nvPr>
        </p:nvSpPr>
        <p:spPr/>
        <p:txBody>
          <a:bodyPr/>
          <a:lstStyle/>
          <a:p>
            <a:r>
              <a:rPr lang="en-US" dirty="0"/>
              <a:t>YOLO-ROI: Experimental Results</a:t>
            </a:r>
          </a:p>
        </p:txBody>
      </p:sp>
      <p:graphicFrame>
        <p:nvGraphicFramePr>
          <p:cNvPr id="11" name="Table 10">
            <a:extLst>
              <a:ext uri="{FF2B5EF4-FFF2-40B4-BE49-F238E27FC236}">
                <a16:creationId xmlns:a16="http://schemas.microsoft.com/office/drawing/2014/main" id="{A143E4E1-6883-564B-CAC4-DFBB55639FBB}"/>
              </a:ext>
            </a:extLst>
          </p:cNvPr>
          <p:cNvGraphicFramePr>
            <a:graphicFrameLocks noGrp="1"/>
          </p:cNvGraphicFramePr>
          <p:nvPr>
            <p:extLst>
              <p:ext uri="{D42A27DB-BD31-4B8C-83A1-F6EECF244321}">
                <p14:modId xmlns:p14="http://schemas.microsoft.com/office/powerpoint/2010/main" val="4033613053"/>
              </p:ext>
            </p:extLst>
          </p:nvPr>
        </p:nvGraphicFramePr>
        <p:xfrm>
          <a:off x="500333" y="2617760"/>
          <a:ext cx="3036497" cy="3230972"/>
        </p:xfrm>
        <a:graphic>
          <a:graphicData uri="http://schemas.openxmlformats.org/drawingml/2006/table">
            <a:tbl>
              <a:tblPr firstRow="1" firstCol="1" bandRow="1"/>
              <a:tblGrid>
                <a:gridCol w="1246515">
                  <a:extLst>
                    <a:ext uri="{9D8B030D-6E8A-4147-A177-3AD203B41FA5}">
                      <a16:colId xmlns:a16="http://schemas.microsoft.com/office/drawing/2014/main" val="622076572"/>
                    </a:ext>
                  </a:extLst>
                </a:gridCol>
                <a:gridCol w="667238">
                  <a:extLst>
                    <a:ext uri="{9D8B030D-6E8A-4147-A177-3AD203B41FA5}">
                      <a16:colId xmlns:a16="http://schemas.microsoft.com/office/drawing/2014/main" val="2250332795"/>
                    </a:ext>
                  </a:extLst>
                </a:gridCol>
                <a:gridCol w="529015">
                  <a:extLst>
                    <a:ext uri="{9D8B030D-6E8A-4147-A177-3AD203B41FA5}">
                      <a16:colId xmlns:a16="http://schemas.microsoft.com/office/drawing/2014/main" val="1087920413"/>
                    </a:ext>
                  </a:extLst>
                </a:gridCol>
                <a:gridCol w="593729">
                  <a:extLst>
                    <a:ext uri="{9D8B030D-6E8A-4147-A177-3AD203B41FA5}">
                      <a16:colId xmlns:a16="http://schemas.microsoft.com/office/drawing/2014/main" val="111619477"/>
                    </a:ext>
                  </a:extLst>
                </a:gridCol>
              </a:tblGrid>
              <a:tr h="237478">
                <a:tc>
                  <a:txBody>
                    <a:bodyPr/>
                    <a:lstStyle/>
                    <a:p>
                      <a:pPr marL="0" marR="0" algn="just">
                        <a:buNone/>
                      </a:pPr>
                      <a:r>
                        <a:rPr lang="en-US" sz="1000" b="1">
                          <a:solidFill>
                            <a:srgbClr val="000000"/>
                          </a:solidFill>
                          <a:effectLst/>
                          <a:latin typeface="Times New Roman" panose="02020603050405020304" pitchFamily="18" charset="0"/>
                          <a:ea typeface="Times New Roman" panose="02020603050405020304" pitchFamily="18" charset="0"/>
                        </a:rPr>
                        <a:t>Class</a:t>
                      </a:r>
                      <a:endParaRPr lang="en-US" sz="1000">
                        <a:effectLst/>
                        <a:latin typeface="Times New Roman" panose="02020603050405020304" pitchFamily="18" charset="0"/>
                        <a:ea typeface="SimSun"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just">
                        <a:buNone/>
                      </a:pPr>
                      <a:r>
                        <a:rPr lang="en-US" sz="1000" b="1">
                          <a:solidFill>
                            <a:srgbClr val="000000"/>
                          </a:solidFill>
                          <a:effectLst/>
                          <a:latin typeface="Times New Roman" panose="02020603050405020304" pitchFamily="18" charset="0"/>
                          <a:ea typeface="Times New Roman" panose="02020603050405020304" pitchFamily="18" charset="0"/>
                        </a:rPr>
                        <a:t>Precision</a:t>
                      </a:r>
                      <a:endParaRPr lang="en-US" sz="1000">
                        <a:effectLst/>
                        <a:latin typeface="Times New Roman" panose="02020603050405020304" pitchFamily="18" charset="0"/>
                        <a:ea typeface="SimSun"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just">
                        <a:buNone/>
                      </a:pPr>
                      <a:r>
                        <a:rPr lang="en-US" sz="1000" b="1">
                          <a:solidFill>
                            <a:srgbClr val="000000"/>
                          </a:solidFill>
                          <a:effectLst/>
                          <a:latin typeface="Times New Roman" panose="02020603050405020304" pitchFamily="18" charset="0"/>
                          <a:ea typeface="Times New Roman" panose="02020603050405020304" pitchFamily="18" charset="0"/>
                        </a:rPr>
                        <a:t>Recall</a:t>
                      </a:r>
                      <a:endParaRPr lang="en-US" sz="1000">
                        <a:effectLst/>
                        <a:latin typeface="Times New Roman" panose="02020603050405020304" pitchFamily="18" charset="0"/>
                        <a:ea typeface="SimSun"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just">
                        <a:buNone/>
                      </a:pPr>
                      <a:r>
                        <a:rPr lang="en-US" sz="1000" b="1">
                          <a:solidFill>
                            <a:srgbClr val="000000"/>
                          </a:solidFill>
                          <a:effectLst/>
                          <a:latin typeface="Times New Roman" panose="02020603050405020304" pitchFamily="18" charset="0"/>
                          <a:ea typeface="Times New Roman" panose="02020603050405020304" pitchFamily="18" charset="0"/>
                        </a:rPr>
                        <a:t>F1Score</a:t>
                      </a:r>
                      <a:endParaRPr lang="en-US" sz="1000">
                        <a:effectLst/>
                        <a:latin typeface="Times New Roman" panose="02020603050405020304" pitchFamily="18" charset="0"/>
                        <a:ea typeface="SimSun"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51058118"/>
                  </a:ext>
                </a:extLst>
              </a:tr>
              <a:tr h="237478">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dyed-lifted-polyps</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0.8182</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0.36</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0.5</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83514777"/>
                  </a:ext>
                </a:extLst>
              </a:tr>
              <a:tr h="381236">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dyed-resection-margins</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0.608</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0.915</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0.7305</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92675634"/>
                  </a:ext>
                </a:extLst>
              </a:tr>
              <a:tr h="237478">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esophagitis</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0.5686</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0.725</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0.6374</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90885038"/>
                  </a:ext>
                </a:extLst>
              </a:tr>
              <a:tr h="237478">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normal-cecum</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0.9296</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0.33</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0.4871</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5225637"/>
                  </a:ext>
                </a:extLst>
              </a:tr>
              <a:tr h="237478">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normal-pylorus</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0.9401</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0.785</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0.8556</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27594329"/>
                  </a:ext>
                </a:extLst>
              </a:tr>
              <a:tr h="237478">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normal-z-line</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0.6541</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0.605</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0.6286</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97268435"/>
                  </a:ext>
                </a:extLst>
              </a:tr>
              <a:tr h="237478">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polyps</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0.4136</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0.385</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0.5637</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7120256"/>
                  </a:ext>
                </a:extLst>
              </a:tr>
              <a:tr h="237478">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ulcerative-colitis</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0.7238</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0.38</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0.4984</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90688352"/>
                  </a:ext>
                </a:extLst>
              </a:tr>
              <a:tr h="237478">
                <a:tc gridSpan="4">
                  <a:txBody>
                    <a:bodyPr/>
                    <a:lstStyle/>
                    <a:p>
                      <a:pPr marL="0" marR="0" algn="ctr">
                        <a:buNone/>
                      </a:pPr>
                      <a:r>
                        <a:rPr lang="en-US" sz="1000" b="1">
                          <a:solidFill>
                            <a:srgbClr val="000000"/>
                          </a:solidFill>
                          <a:effectLst/>
                          <a:latin typeface="Times New Roman" panose="02020603050405020304" pitchFamily="18" charset="0"/>
                          <a:ea typeface="Times New Roman" panose="02020603050405020304" pitchFamily="18" charset="0"/>
                        </a:rPr>
                        <a:t>Results</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70724680"/>
                  </a:ext>
                </a:extLst>
              </a:tr>
              <a:tr h="237478">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macro avg</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0.707</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0.6231</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0.6126</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526908"/>
                  </a:ext>
                </a:extLst>
              </a:tr>
              <a:tr h="237478">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weighted avg</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0.707</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0.6231</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solidFill>
                            <a:srgbClr val="000000"/>
                          </a:solidFill>
                          <a:effectLst/>
                          <a:latin typeface="Times New Roman" panose="02020603050405020304" pitchFamily="18" charset="0"/>
                          <a:ea typeface="Times New Roman" panose="02020603050405020304" pitchFamily="18" charset="0"/>
                        </a:rPr>
                        <a:t>0.6126</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41942491"/>
                  </a:ext>
                </a:extLst>
              </a:tr>
              <a:tr h="237478">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accuracy</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3">
                  <a:txBody>
                    <a:bodyPr/>
                    <a:lstStyle/>
                    <a:p>
                      <a:pPr marL="0" marR="0" algn="ctr">
                        <a:buNone/>
                      </a:pPr>
                      <a:r>
                        <a:rPr lang="en-US" sz="1000" dirty="0">
                          <a:solidFill>
                            <a:srgbClr val="000000"/>
                          </a:solidFill>
                          <a:effectLst/>
                          <a:latin typeface="Times New Roman" panose="02020603050405020304" pitchFamily="18" charset="0"/>
                          <a:ea typeface="Times New Roman" panose="02020603050405020304" pitchFamily="18" charset="0"/>
                        </a:rPr>
                        <a:t>0.6231</a:t>
                      </a:r>
                      <a:endParaRPr lang="en-US" sz="1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93686476"/>
                  </a:ext>
                </a:extLst>
              </a:tr>
            </a:tbl>
          </a:graphicData>
        </a:graphic>
      </p:graphicFrame>
      <p:graphicFrame>
        <p:nvGraphicFramePr>
          <p:cNvPr id="12" name="Table 11">
            <a:extLst>
              <a:ext uri="{FF2B5EF4-FFF2-40B4-BE49-F238E27FC236}">
                <a16:creationId xmlns:a16="http://schemas.microsoft.com/office/drawing/2014/main" id="{A9EDB01E-E8D0-80C1-EF99-FDCBFE6949A2}"/>
              </a:ext>
            </a:extLst>
          </p:cNvPr>
          <p:cNvGraphicFramePr>
            <a:graphicFrameLocks noGrp="1"/>
          </p:cNvGraphicFramePr>
          <p:nvPr>
            <p:extLst>
              <p:ext uri="{D42A27DB-BD31-4B8C-83A1-F6EECF244321}">
                <p14:modId xmlns:p14="http://schemas.microsoft.com/office/powerpoint/2010/main" val="1618158242"/>
              </p:ext>
            </p:extLst>
          </p:nvPr>
        </p:nvGraphicFramePr>
        <p:xfrm>
          <a:off x="3817679" y="2617752"/>
          <a:ext cx="3036497" cy="3230970"/>
        </p:xfrm>
        <a:graphic>
          <a:graphicData uri="http://schemas.openxmlformats.org/drawingml/2006/table">
            <a:tbl>
              <a:tblPr firstRow="1" firstCol="1" bandRow="1"/>
              <a:tblGrid>
                <a:gridCol w="1245276">
                  <a:extLst>
                    <a:ext uri="{9D8B030D-6E8A-4147-A177-3AD203B41FA5}">
                      <a16:colId xmlns:a16="http://schemas.microsoft.com/office/drawing/2014/main" val="2223519300"/>
                    </a:ext>
                  </a:extLst>
                </a:gridCol>
                <a:gridCol w="666833">
                  <a:extLst>
                    <a:ext uri="{9D8B030D-6E8A-4147-A177-3AD203B41FA5}">
                      <a16:colId xmlns:a16="http://schemas.microsoft.com/office/drawing/2014/main" val="1096188030"/>
                    </a:ext>
                  </a:extLst>
                </a:gridCol>
                <a:gridCol w="529047">
                  <a:extLst>
                    <a:ext uri="{9D8B030D-6E8A-4147-A177-3AD203B41FA5}">
                      <a16:colId xmlns:a16="http://schemas.microsoft.com/office/drawing/2014/main" val="1962498968"/>
                    </a:ext>
                  </a:extLst>
                </a:gridCol>
                <a:gridCol w="595341">
                  <a:extLst>
                    <a:ext uri="{9D8B030D-6E8A-4147-A177-3AD203B41FA5}">
                      <a16:colId xmlns:a16="http://schemas.microsoft.com/office/drawing/2014/main" val="2364232611"/>
                    </a:ext>
                  </a:extLst>
                </a:gridCol>
              </a:tblGrid>
              <a:tr h="374696">
                <a:tc>
                  <a:txBody>
                    <a:bodyPr/>
                    <a:lstStyle/>
                    <a:p>
                      <a:pPr marL="0" marR="0" algn="just">
                        <a:buNone/>
                      </a:pPr>
                      <a:r>
                        <a:rPr lang="en-US" sz="1000" b="1" dirty="0">
                          <a:solidFill>
                            <a:srgbClr val="000000"/>
                          </a:solidFill>
                          <a:effectLst/>
                          <a:latin typeface="Times New Roman" panose="02020603050405020304" pitchFamily="18" charset="0"/>
                          <a:ea typeface="Times New Roman" panose="02020603050405020304" pitchFamily="18" charset="0"/>
                        </a:rPr>
                        <a:t>Class</a:t>
                      </a:r>
                      <a:endParaRPr lang="en-US" sz="1000" dirty="0">
                        <a:effectLst/>
                        <a:latin typeface="Times New Roman" panose="02020603050405020304" pitchFamily="18" charset="0"/>
                        <a:ea typeface="SimSun"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just">
                        <a:buNone/>
                      </a:pPr>
                      <a:r>
                        <a:rPr lang="en-US" sz="1000" b="1" dirty="0">
                          <a:solidFill>
                            <a:srgbClr val="000000"/>
                          </a:solidFill>
                          <a:effectLst/>
                          <a:latin typeface="Times New Roman" panose="02020603050405020304" pitchFamily="18" charset="0"/>
                          <a:ea typeface="Times New Roman" panose="02020603050405020304" pitchFamily="18" charset="0"/>
                        </a:rPr>
                        <a:t>Precision</a:t>
                      </a:r>
                      <a:endParaRPr lang="en-US" sz="1000" dirty="0">
                        <a:effectLst/>
                        <a:latin typeface="Times New Roman" panose="02020603050405020304" pitchFamily="18" charset="0"/>
                        <a:ea typeface="SimSun"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just">
                        <a:buNone/>
                      </a:pPr>
                      <a:r>
                        <a:rPr lang="en-US" sz="1000" b="1">
                          <a:solidFill>
                            <a:srgbClr val="000000"/>
                          </a:solidFill>
                          <a:effectLst/>
                          <a:latin typeface="Times New Roman" panose="02020603050405020304" pitchFamily="18" charset="0"/>
                          <a:ea typeface="Times New Roman" panose="02020603050405020304" pitchFamily="18" charset="0"/>
                        </a:rPr>
                        <a:t>Recall</a:t>
                      </a:r>
                      <a:endParaRPr lang="en-US" sz="1000">
                        <a:effectLst/>
                        <a:latin typeface="Times New Roman" panose="02020603050405020304" pitchFamily="18" charset="0"/>
                        <a:ea typeface="SimSun"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just">
                        <a:buNone/>
                      </a:pPr>
                      <a:r>
                        <a:rPr lang="en-US" sz="1000" b="1">
                          <a:solidFill>
                            <a:srgbClr val="000000"/>
                          </a:solidFill>
                          <a:effectLst/>
                          <a:latin typeface="Times New Roman" panose="02020603050405020304" pitchFamily="18" charset="0"/>
                          <a:ea typeface="Times New Roman" panose="02020603050405020304" pitchFamily="18" charset="0"/>
                        </a:rPr>
                        <a:t>F1Score</a:t>
                      </a:r>
                      <a:endParaRPr lang="en-US" sz="1000">
                        <a:effectLst/>
                        <a:latin typeface="Times New Roman" panose="02020603050405020304" pitchFamily="18" charset="0"/>
                        <a:ea typeface="SimSun"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27191760"/>
                  </a:ext>
                </a:extLst>
              </a:tr>
              <a:tr h="225598">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dyed-lifted-polyps</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0.9484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0.735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0.8282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22413588"/>
                  </a:ext>
                </a:extLst>
              </a:tr>
              <a:tr h="374696">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dyed-resection-margins</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0.8611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0.93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0.8942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64986754"/>
                  </a:ext>
                </a:extLst>
              </a:tr>
              <a:tr h="225598">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esophagitis</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0.6364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0.55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0.4516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52537117"/>
                  </a:ext>
                </a:extLst>
              </a:tr>
              <a:tr h="225598">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normal-cecum</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0.8288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0.92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0.8728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45985633"/>
                  </a:ext>
                </a:extLst>
              </a:tr>
              <a:tr h="225598">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normal-pylorus</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0.8608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0.855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0.8615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74516986"/>
                  </a:ext>
                </a:extLst>
              </a:tr>
              <a:tr h="225598">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normal-z-line</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0.5874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0.84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0.6941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11818894"/>
                  </a:ext>
                </a:extLst>
              </a:tr>
              <a:tr h="225598">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polyps</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0.8382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0.725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0.7775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183965"/>
                  </a:ext>
                </a:extLst>
              </a:tr>
              <a:tr h="225598">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ulcerative-colitis</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0.7676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0.925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0.8398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6006391"/>
                  </a:ext>
                </a:extLst>
              </a:tr>
              <a:tr h="225598">
                <a:tc gridSpan="4">
                  <a:txBody>
                    <a:bodyPr/>
                    <a:lstStyle/>
                    <a:p>
                      <a:pPr marL="0" marR="0" algn="ctr">
                        <a:buNone/>
                      </a:pPr>
                      <a:r>
                        <a:rPr lang="en-US" sz="1000" b="1">
                          <a:solidFill>
                            <a:srgbClr val="000000"/>
                          </a:solidFill>
                          <a:effectLst/>
                          <a:latin typeface="Times New Roman" panose="02020603050405020304" pitchFamily="18" charset="0"/>
                          <a:ea typeface="Times New Roman" panose="02020603050405020304" pitchFamily="18" charset="0"/>
                        </a:rPr>
                        <a:t>Results</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6312391"/>
                  </a:ext>
                </a:extLst>
              </a:tr>
              <a:tr h="225598">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macro avg</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0.792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0.785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0.7769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10945913"/>
                  </a:ext>
                </a:extLst>
              </a:tr>
              <a:tr h="225598">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weighted avg</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0.792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0.785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0.7769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22785834"/>
                  </a:ext>
                </a:extLst>
              </a:tr>
              <a:tr h="225598">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accuracy</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3">
                  <a:txBody>
                    <a:bodyPr/>
                    <a:lstStyle/>
                    <a:p>
                      <a:pPr marL="0" marR="0" algn="ctr">
                        <a:buNone/>
                      </a:pPr>
                      <a:r>
                        <a:rPr lang="en-US" sz="1000" dirty="0">
                          <a:solidFill>
                            <a:srgbClr val="000000"/>
                          </a:solidFill>
                          <a:effectLst/>
                          <a:latin typeface="Times New Roman" panose="02020603050405020304" pitchFamily="18" charset="0"/>
                          <a:ea typeface="Times New Roman" panose="02020603050405020304" pitchFamily="18" charset="0"/>
                        </a:rPr>
                        <a:t>0.785</a:t>
                      </a:r>
                      <a:endParaRPr lang="en-US" sz="1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01014443"/>
                  </a:ext>
                </a:extLst>
              </a:tr>
            </a:tbl>
          </a:graphicData>
        </a:graphic>
      </p:graphicFrame>
      <p:sp>
        <p:nvSpPr>
          <p:cNvPr id="13" name="TextBox 12">
            <a:extLst>
              <a:ext uri="{FF2B5EF4-FFF2-40B4-BE49-F238E27FC236}">
                <a16:creationId xmlns:a16="http://schemas.microsoft.com/office/drawing/2014/main" id="{20F5C943-B5BD-EBA1-EB5D-D89B054D837E}"/>
              </a:ext>
            </a:extLst>
          </p:cNvPr>
          <p:cNvSpPr txBox="1"/>
          <p:nvPr/>
        </p:nvSpPr>
        <p:spPr>
          <a:xfrm>
            <a:off x="785003" y="5934974"/>
            <a:ext cx="2346385" cy="369332"/>
          </a:xfrm>
          <a:prstGeom prst="rect">
            <a:avLst/>
          </a:prstGeom>
          <a:noFill/>
        </p:spPr>
        <p:txBody>
          <a:bodyPr wrap="square" rtlCol="0">
            <a:spAutoFit/>
          </a:bodyPr>
          <a:lstStyle/>
          <a:p>
            <a:r>
              <a:rPr lang="en-US" dirty="0"/>
              <a:t>Experiment 1 results</a:t>
            </a:r>
          </a:p>
        </p:txBody>
      </p:sp>
      <p:sp>
        <p:nvSpPr>
          <p:cNvPr id="14" name="TextBox 13">
            <a:extLst>
              <a:ext uri="{FF2B5EF4-FFF2-40B4-BE49-F238E27FC236}">
                <a16:creationId xmlns:a16="http://schemas.microsoft.com/office/drawing/2014/main" id="{3351B785-2A96-7AE8-E2A3-65D375BE9984}"/>
              </a:ext>
            </a:extLst>
          </p:cNvPr>
          <p:cNvSpPr txBox="1"/>
          <p:nvPr/>
        </p:nvSpPr>
        <p:spPr>
          <a:xfrm>
            <a:off x="3948021" y="5934974"/>
            <a:ext cx="2450851" cy="369332"/>
          </a:xfrm>
          <a:prstGeom prst="rect">
            <a:avLst/>
          </a:prstGeom>
          <a:noFill/>
        </p:spPr>
        <p:txBody>
          <a:bodyPr wrap="square" rtlCol="0">
            <a:spAutoFit/>
          </a:bodyPr>
          <a:lstStyle/>
          <a:p>
            <a:r>
              <a:rPr lang="en-US" dirty="0"/>
              <a:t>Experiment 2 results</a:t>
            </a:r>
          </a:p>
        </p:txBody>
      </p:sp>
      <p:sp>
        <p:nvSpPr>
          <p:cNvPr id="15" name="TextBox 14">
            <a:extLst>
              <a:ext uri="{FF2B5EF4-FFF2-40B4-BE49-F238E27FC236}">
                <a16:creationId xmlns:a16="http://schemas.microsoft.com/office/drawing/2014/main" id="{D771BB03-EA16-0895-2288-F28228152FB3}"/>
              </a:ext>
            </a:extLst>
          </p:cNvPr>
          <p:cNvSpPr txBox="1"/>
          <p:nvPr/>
        </p:nvSpPr>
        <p:spPr>
          <a:xfrm>
            <a:off x="7334253" y="2738522"/>
            <a:ext cx="4662815" cy="2862322"/>
          </a:xfrm>
          <a:prstGeom prst="rect">
            <a:avLst/>
          </a:prstGeom>
          <a:noFill/>
        </p:spPr>
        <p:txBody>
          <a:bodyPr wrap="square" rtlCol="0">
            <a:spAutoFit/>
          </a:bodyPr>
          <a:lstStyle/>
          <a:p>
            <a:r>
              <a:rPr lang="en-US" dirty="0"/>
              <a:t>In Experiment 2, the model achieved higher precision and recall across most classes compared to Experiment 1. Notable improvements were seen in recall for dyed-lifted-polyps, normal-cecum, and polyps—classes that previously had low recall values. Ulcerative-colitis recall rose to 92.5%, and normal-cecum performance also improved significantly. </a:t>
            </a:r>
          </a:p>
        </p:txBody>
      </p:sp>
    </p:spTree>
    <p:extLst>
      <p:ext uri="{BB962C8B-B14F-4D97-AF65-F5344CB8AC3E}">
        <p14:creationId xmlns:p14="http://schemas.microsoft.com/office/powerpoint/2010/main" val="412693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C8019-12C1-95FC-0295-6F1B908AEBA0}"/>
              </a:ext>
            </a:extLst>
          </p:cNvPr>
          <p:cNvSpPr>
            <a:spLocks noGrp="1"/>
          </p:cNvSpPr>
          <p:nvPr>
            <p:ph type="title"/>
          </p:nvPr>
        </p:nvSpPr>
        <p:spPr/>
        <p:txBody>
          <a:bodyPr/>
          <a:lstStyle/>
          <a:p>
            <a:r>
              <a:rPr lang="en-US" dirty="0"/>
              <a:t>Confusion matrix of both experiments</a:t>
            </a:r>
          </a:p>
        </p:txBody>
      </p:sp>
      <p:pic>
        <p:nvPicPr>
          <p:cNvPr id="7" name="Picture 6">
            <a:extLst>
              <a:ext uri="{FF2B5EF4-FFF2-40B4-BE49-F238E27FC236}">
                <a16:creationId xmlns:a16="http://schemas.microsoft.com/office/drawing/2014/main" id="{E065D8AA-8705-9D25-F247-FDBFF4B51500}"/>
              </a:ext>
            </a:extLst>
          </p:cNvPr>
          <p:cNvPicPr>
            <a:picLocks noChangeAspect="1"/>
          </p:cNvPicPr>
          <p:nvPr/>
        </p:nvPicPr>
        <p:blipFill>
          <a:blip r:embed="rId3"/>
          <a:stretch>
            <a:fillRect/>
          </a:stretch>
        </p:blipFill>
        <p:spPr>
          <a:xfrm>
            <a:off x="6656342" y="2295673"/>
            <a:ext cx="4946092" cy="3956874"/>
          </a:xfrm>
          <a:prstGeom prst="rect">
            <a:avLst/>
          </a:prstGeom>
        </p:spPr>
      </p:pic>
      <p:pic>
        <p:nvPicPr>
          <p:cNvPr id="4" name="Picture 3">
            <a:extLst>
              <a:ext uri="{FF2B5EF4-FFF2-40B4-BE49-F238E27FC236}">
                <a16:creationId xmlns:a16="http://schemas.microsoft.com/office/drawing/2014/main" id="{D954D8CC-C5B6-0FA7-7A87-F72992C92F4B}"/>
              </a:ext>
            </a:extLst>
          </p:cNvPr>
          <p:cNvPicPr>
            <a:picLocks noChangeAspect="1"/>
          </p:cNvPicPr>
          <p:nvPr/>
        </p:nvPicPr>
        <p:blipFill>
          <a:blip r:embed="rId4"/>
          <a:stretch>
            <a:fillRect/>
          </a:stretch>
        </p:blipFill>
        <p:spPr>
          <a:xfrm>
            <a:off x="750919" y="2295673"/>
            <a:ext cx="4946092" cy="3956874"/>
          </a:xfrm>
          <a:prstGeom prst="rect">
            <a:avLst/>
          </a:prstGeom>
        </p:spPr>
      </p:pic>
      <p:sp>
        <p:nvSpPr>
          <p:cNvPr id="5" name="TextBox 4">
            <a:extLst>
              <a:ext uri="{FF2B5EF4-FFF2-40B4-BE49-F238E27FC236}">
                <a16:creationId xmlns:a16="http://schemas.microsoft.com/office/drawing/2014/main" id="{F696555E-8104-A445-7F5E-23602878421D}"/>
              </a:ext>
            </a:extLst>
          </p:cNvPr>
          <p:cNvSpPr txBox="1"/>
          <p:nvPr/>
        </p:nvSpPr>
        <p:spPr>
          <a:xfrm>
            <a:off x="2420713" y="6252547"/>
            <a:ext cx="1606504" cy="369332"/>
          </a:xfrm>
          <a:prstGeom prst="rect">
            <a:avLst/>
          </a:prstGeom>
          <a:noFill/>
        </p:spPr>
        <p:txBody>
          <a:bodyPr wrap="square" rtlCol="0">
            <a:spAutoFit/>
          </a:bodyPr>
          <a:lstStyle/>
          <a:p>
            <a:r>
              <a:rPr lang="en-US" dirty="0"/>
              <a:t>Experiment 1</a:t>
            </a:r>
          </a:p>
        </p:txBody>
      </p:sp>
      <p:sp>
        <p:nvSpPr>
          <p:cNvPr id="6" name="TextBox 5">
            <a:extLst>
              <a:ext uri="{FF2B5EF4-FFF2-40B4-BE49-F238E27FC236}">
                <a16:creationId xmlns:a16="http://schemas.microsoft.com/office/drawing/2014/main" id="{64CB4B18-CDAE-CA29-F6B7-BCF2DDEC8257}"/>
              </a:ext>
            </a:extLst>
          </p:cNvPr>
          <p:cNvSpPr txBox="1"/>
          <p:nvPr/>
        </p:nvSpPr>
        <p:spPr>
          <a:xfrm>
            <a:off x="8326136" y="6252547"/>
            <a:ext cx="1606504" cy="369332"/>
          </a:xfrm>
          <a:prstGeom prst="rect">
            <a:avLst/>
          </a:prstGeom>
          <a:noFill/>
        </p:spPr>
        <p:txBody>
          <a:bodyPr wrap="square" rtlCol="0">
            <a:spAutoFit/>
          </a:bodyPr>
          <a:lstStyle/>
          <a:p>
            <a:r>
              <a:rPr lang="en-US" dirty="0"/>
              <a:t>Experiment 2</a:t>
            </a:r>
          </a:p>
        </p:txBody>
      </p:sp>
    </p:spTree>
    <p:extLst>
      <p:ext uri="{BB962C8B-B14F-4D97-AF65-F5344CB8AC3E}">
        <p14:creationId xmlns:p14="http://schemas.microsoft.com/office/powerpoint/2010/main" val="1967635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084313B-C03D-4981-9786-879159A6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A99190B9-52DD-45DC-BE21-AACE88FEC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Oval 9">
              <a:extLst>
                <a:ext uri="{FF2B5EF4-FFF2-40B4-BE49-F238E27FC236}">
                  <a16:creationId xmlns:a16="http://schemas.microsoft.com/office/drawing/2014/main" id="{D1EE260A-12FB-4D71-A318-71BED7FF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Oval 10">
              <a:extLst>
                <a:ext uri="{FF2B5EF4-FFF2-40B4-BE49-F238E27FC236}">
                  <a16:creationId xmlns:a16="http://schemas.microsoft.com/office/drawing/2014/main" id="{B52EC39A-8D44-4CEF-820F-A442CFA42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Oval 11">
              <a:extLst>
                <a:ext uri="{FF2B5EF4-FFF2-40B4-BE49-F238E27FC236}">
                  <a16:creationId xmlns:a16="http://schemas.microsoft.com/office/drawing/2014/main" id="{2D010773-529F-4A3D-A0AB-E7CE12DC6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Oval 12">
              <a:extLst>
                <a:ext uri="{FF2B5EF4-FFF2-40B4-BE49-F238E27FC236}">
                  <a16:creationId xmlns:a16="http://schemas.microsoft.com/office/drawing/2014/main" id="{D7582733-2D5B-4103-A63C-0D0D81780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6D073C2A-0E86-458E-88D4-27124FD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Freeform 5">
              <a:extLst>
                <a:ext uri="{FF2B5EF4-FFF2-40B4-BE49-F238E27FC236}">
                  <a16:creationId xmlns:a16="http://schemas.microsoft.com/office/drawing/2014/main" id="{01A64F04-7AF7-48B9-A1B0-956BBCEEF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6" name="Freeform 5">
              <a:extLst>
                <a:ext uri="{FF2B5EF4-FFF2-40B4-BE49-F238E27FC236}">
                  <a16:creationId xmlns:a16="http://schemas.microsoft.com/office/drawing/2014/main" id="{989ABE99-7694-4211-A627-459BE5422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7" name="Freeform 5">
              <a:extLst>
                <a:ext uri="{FF2B5EF4-FFF2-40B4-BE49-F238E27FC236}">
                  <a16:creationId xmlns:a16="http://schemas.microsoft.com/office/drawing/2014/main" id="{254B4214-6F53-497C-8322-9CE8158AA3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9" name="Rectangle 18">
            <a:extLst>
              <a:ext uri="{FF2B5EF4-FFF2-40B4-BE49-F238E27FC236}">
                <a16:creationId xmlns:a16="http://schemas.microsoft.com/office/drawing/2014/main" id="{20E145FF-1D18-4246-A2BA-9F6B4D53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1" name="Rectangle 20">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25" name="Group 24">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26" name="Rectangle 25">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7"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txBody>
            <a:bodyPr/>
            <a:lstStyle/>
            <a:p>
              <a:endParaRPr lang="en-US"/>
            </a:p>
          </p:txBody>
        </p:sp>
      </p:grpSp>
      <p:sp>
        <p:nvSpPr>
          <p:cNvPr id="2" name="Title 1">
            <a:extLst>
              <a:ext uri="{FF2B5EF4-FFF2-40B4-BE49-F238E27FC236}">
                <a16:creationId xmlns:a16="http://schemas.microsoft.com/office/drawing/2014/main" id="{7779951D-2EC3-1901-C5EA-0FCA18A373D2}"/>
              </a:ext>
            </a:extLst>
          </p:cNvPr>
          <p:cNvSpPr>
            <a:spLocks noGrp="1"/>
          </p:cNvSpPr>
          <p:nvPr>
            <p:ph type="title"/>
          </p:nvPr>
        </p:nvSpPr>
        <p:spPr>
          <a:xfrm>
            <a:off x="1000372" y="1209957"/>
            <a:ext cx="3034580" cy="4438087"/>
          </a:xfrm>
        </p:spPr>
        <p:txBody>
          <a:bodyPr vert="horz" lIns="91440" tIns="45720" rIns="91440" bIns="45720" rtlCol="0" anchor="ctr">
            <a:normAutofit/>
          </a:bodyPr>
          <a:lstStyle/>
          <a:p>
            <a:pPr algn="r"/>
            <a:r>
              <a:rPr lang="en-US" sz="4000" dirty="0">
                <a:solidFill>
                  <a:schemeClr val="tx1"/>
                </a:solidFill>
              </a:rPr>
              <a:t>Agenda</a:t>
            </a:r>
          </a:p>
        </p:txBody>
      </p:sp>
      <p:cxnSp>
        <p:nvCxnSpPr>
          <p:cNvPr id="29" name="Straight Connector 28">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F2DD51EA-5D78-BF0F-DA15-F57E01994437}"/>
              </a:ext>
            </a:extLst>
          </p:cNvPr>
          <p:cNvSpPr>
            <a:spLocks noGrp="1"/>
          </p:cNvSpPr>
          <p:nvPr>
            <p:ph type="body" idx="1"/>
          </p:nvPr>
        </p:nvSpPr>
        <p:spPr>
          <a:xfrm>
            <a:off x="7569717" y="1766018"/>
            <a:ext cx="2072738" cy="3738753"/>
          </a:xfrm>
        </p:spPr>
        <p:txBody>
          <a:bodyPr vert="horz" lIns="91440" tIns="45720" rIns="91440" bIns="45720" rtlCol="0" anchor="ctr">
            <a:noAutofit/>
          </a:bodyPr>
          <a:lstStyle/>
          <a:p>
            <a:pPr marL="0" indent="0">
              <a:lnSpc>
                <a:spcPct val="150000"/>
              </a:lnSpc>
            </a:pPr>
            <a:r>
              <a:rPr lang="en-US" sz="1400" dirty="0">
                <a:solidFill>
                  <a:schemeClr val="tx1"/>
                </a:solidFill>
              </a:rPr>
              <a:t>YOLO-Based ROI Detection</a:t>
            </a:r>
          </a:p>
          <a:p>
            <a:pPr marL="0" indent="0">
              <a:lnSpc>
                <a:spcPct val="150000"/>
              </a:lnSpc>
            </a:pPr>
            <a:r>
              <a:rPr lang="en-US" sz="1400" dirty="0">
                <a:solidFill>
                  <a:schemeClr val="tx1"/>
                </a:solidFill>
              </a:rPr>
              <a:t>Adaptive Transformers</a:t>
            </a:r>
          </a:p>
          <a:p>
            <a:pPr marL="0" indent="0">
              <a:lnSpc>
                <a:spcPct val="150000"/>
              </a:lnSpc>
            </a:pPr>
            <a:r>
              <a:rPr lang="en-US" sz="1400" dirty="0">
                <a:solidFill>
                  <a:schemeClr val="tx1"/>
                </a:solidFill>
              </a:rPr>
              <a:t>Conclusion</a:t>
            </a:r>
          </a:p>
          <a:p>
            <a:pPr marL="0" indent="0">
              <a:lnSpc>
                <a:spcPct val="150000"/>
              </a:lnSpc>
            </a:pPr>
            <a:r>
              <a:rPr lang="en-US" sz="1400" dirty="0">
                <a:solidFill>
                  <a:schemeClr val="tx1"/>
                </a:solidFill>
              </a:rPr>
              <a:t>Future Work</a:t>
            </a:r>
          </a:p>
          <a:p>
            <a:pPr marL="0" indent="0">
              <a:lnSpc>
                <a:spcPct val="150000"/>
              </a:lnSpc>
            </a:pPr>
            <a:r>
              <a:rPr lang="en-US" sz="1400" dirty="0">
                <a:solidFill>
                  <a:schemeClr val="tx1"/>
                </a:solidFill>
              </a:rPr>
              <a:t>Acknowledgements</a:t>
            </a:r>
          </a:p>
          <a:p>
            <a:pPr marL="0" indent="0">
              <a:lnSpc>
                <a:spcPct val="150000"/>
              </a:lnSpc>
            </a:pPr>
            <a:r>
              <a:rPr lang="en-US" sz="1400" dirty="0">
                <a:solidFill>
                  <a:schemeClr val="tx1"/>
                </a:solidFill>
              </a:rPr>
              <a:t>Q &amp; A</a:t>
            </a:r>
          </a:p>
          <a:p>
            <a:pPr marL="0" indent="0">
              <a:lnSpc>
                <a:spcPct val="90000"/>
              </a:lnSpc>
            </a:pPr>
            <a:endParaRPr lang="en-US" sz="1400" dirty="0">
              <a:solidFill>
                <a:schemeClr val="tx1"/>
              </a:solidFill>
            </a:endParaRPr>
          </a:p>
        </p:txBody>
      </p:sp>
      <p:sp>
        <p:nvSpPr>
          <p:cNvPr id="7" name="Text Placeholder 2">
            <a:extLst>
              <a:ext uri="{FF2B5EF4-FFF2-40B4-BE49-F238E27FC236}">
                <a16:creationId xmlns:a16="http://schemas.microsoft.com/office/drawing/2014/main" id="{45D3CDF4-6C86-1FFB-CA7A-4F4B40B424C6}"/>
              </a:ext>
            </a:extLst>
          </p:cNvPr>
          <p:cNvSpPr txBox="1">
            <a:spLocks/>
          </p:cNvSpPr>
          <p:nvPr/>
        </p:nvSpPr>
        <p:spPr>
          <a:xfrm>
            <a:off x="4895798" y="1608664"/>
            <a:ext cx="2214413" cy="3738753"/>
          </a:xfrm>
          <a:prstGeom prst="rect">
            <a:avLst/>
          </a:prstGeom>
        </p:spPr>
        <p:txBody>
          <a:bodyPr vert="horz" lIns="91440" tIns="45720" rIns="91440" bIns="45720" rtlCol="0" anchor="ct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nSpc>
                <a:spcPct val="170000"/>
              </a:lnSpc>
            </a:pPr>
            <a:r>
              <a:rPr lang="en-US" sz="1400" dirty="0">
                <a:solidFill>
                  <a:schemeClr val="tx1"/>
                </a:solidFill>
              </a:rPr>
              <a:t> Introduction</a:t>
            </a:r>
          </a:p>
          <a:p>
            <a:pPr marL="0" indent="0">
              <a:lnSpc>
                <a:spcPct val="170000"/>
              </a:lnSpc>
            </a:pPr>
            <a:r>
              <a:rPr lang="en-US" sz="1400" dirty="0">
                <a:solidFill>
                  <a:schemeClr val="tx1"/>
                </a:solidFill>
              </a:rPr>
              <a:t>Research Objectives</a:t>
            </a:r>
          </a:p>
          <a:p>
            <a:pPr marL="0" indent="0">
              <a:lnSpc>
                <a:spcPct val="170000"/>
              </a:lnSpc>
            </a:pPr>
            <a:r>
              <a:rPr lang="en-US" sz="1400" dirty="0">
                <a:solidFill>
                  <a:schemeClr val="tx1"/>
                </a:solidFill>
              </a:rPr>
              <a:t>Related Work</a:t>
            </a:r>
          </a:p>
          <a:p>
            <a:pPr marL="0" indent="0">
              <a:lnSpc>
                <a:spcPct val="170000"/>
              </a:lnSpc>
            </a:pPr>
            <a:r>
              <a:rPr lang="en-US" sz="1400" dirty="0">
                <a:solidFill>
                  <a:schemeClr val="tx1"/>
                </a:solidFill>
              </a:rPr>
              <a:t>Vision Transformers Overview</a:t>
            </a:r>
          </a:p>
          <a:p>
            <a:pPr marL="0" indent="0">
              <a:lnSpc>
                <a:spcPct val="170000"/>
              </a:lnSpc>
            </a:pPr>
            <a:r>
              <a:rPr lang="en-US" sz="1400" dirty="0">
                <a:solidFill>
                  <a:schemeClr val="tx1"/>
                </a:solidFill>
              </a:rPr>
              <a:t> Dataset Overview</a:t>
            </a:r>
          </a:p>
          <a:p>
            <a:pPr marL="0" indent="0">
              <a:lnSpc>
                <a:spcPct val="170000"/>
              </a:lnSpc>
            </a:pPr>
            <a:r>
              <a:rPr lang="en-US" sz="1400" dirty="0">
                <a:solidFill>
                  <a:schemeClr val="tx1"/>
                </a:solidFill>
              </a:rPr>
              <a:t> Siamese Neural Networks</a:t>
            </a:r>
          </a:p>
        </p:txBody>
      </p:sp>
    </p:spTree>
    <p:extLst>
      <p:ext uri="{BB962C8B-B14F-4D97-AF65-F5344CB8AC3E}">
        <p14:creationId xmlns:p14="http://schemas.microsoft.com/office/powerpoint/2010/main" val="2082656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a:extLst>
            <a:ext uri="{FF2B5EF4-FFF2-40B4-BE49-F238E27FC236}">
              <a16:creationId xmlns:a16="http://schemas.microsoft.com/office/drawing/2014/main" id="{CBCC2791-C8D4-5C5A-E032-196E853FEBD4}"/>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5123F8E9-3EFD-7EC7-C750-5CAB86D045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8" name="Rectangle 7">
              <a:extLst>
                <a:ext uri="{FF2B5EF4-FFF2-40B4-BE49-F238E27FC236}">
                  <a16:creationId xmlns:a16="http://schemas.microsoft.com/office/drawing/2014/main" id="{6573F326-B667-8C6C-20CC-839AC9C3B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Freeform 5">
              <a:extLst>
                <a:ext uri="{FF2B5EF4-FFF2-40B4-BE49-F238E27FC236}">
                  <a16:creationId xmlns:a16="http://schemas.microsoft.com/office/drawing/2014/main" id="{63659D91-C94B-2E59-3059-695974E10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US"/>
            </a:p>
          </p:txBody>
        </p:sp>
      </p:grpSp>
      <p:sp>
        <p:nvSpPr>
          <p:cNvPr id="2" name="Title 1">
            <a:extLst>
              <a:ext uri="{FF2B5EF4-FFF2-40B4-BE49-F238E27FC236}">
                <a16:creationId xmlns:a16="http://schemas.microsoft.com/office/drawing/2014/main" id="{CBC5DFCE-F454-AB3A-DF63-A09F95821F5A}"/>
              </a:ext>
            </a:extLst>
          </p:cNvPr>
          <p:cNvSpPr>
            <a:spLocks noGrp="1"/>
          </p:cNvSpPr>
          <p:nvPr>
            <p:ph type="ctrTitle"/>
          </p:nvPr>
        </p:nvSpPr>
        <p:spPr>
          <a:xfrm>
            <a:off x="1683171" y="1169773"/>
            <a:ext cx="8825658" cy="2870161"/>
          </a:xfrm>
        </p:spPr>
        <p:txBody>
          <a:bodyPr anchor="b">
            <a:normAutofit/>
          </a:bodyPr>
          <a:lstStyle/>
          <a:p>
            <a:pPr algn="ctr"/>
            <a:r>
              <a:rPr lang="en-US" sz="5000" dirty="0">
                <a:solidFill>
                  <a:schemeClr val="tx1"/>
                </a:solidFill>
              </a:rPr>
              <a:t>What if we used Adaptive Transformers?</a:t>
            </a:r>
          </a:p>
        </p:txBody>
      </p:sp>
      <p:cxnSp>
        <p:nvCxnSpPr>
          <p:cNvPr id="11" name="Straight Connector 10">
            <a:extLst>
              <a:ext uri="{FF2B5EF4-FFF2-40B4-BE49-F238E27FC236}">
                <a16:creationId xmlns:a16="http://schemas.microsoft.com/office/drawing/2014/main" id="{4B22AE76-C38B-D0F9-AC21-0069F8EC10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1564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C7176-A2DF-48EE-D640-B6EEC1AE0D18}"/>
              </a:ext>
            </a:extLst>
          </p:cNvPr>
          <p:cNvSpPr>
            <a:spLocks noGrp="1"/>
          </p:cNvSpPr>
          <p:nvPr>
            <p:ph type="title"/>
          </p:nvPr>
        </p:nvSpPr>
        <p:spPr/>
        <p:txBody>
          <a:bodyPr/>
          <a:lstStyle/>
          <a:p>
            <a:r>
              <a:rPr lang="en-US" dirty="0"/>
              <a:t>What are adaptive transformers?</a:t>
            </a:r>
          </a:p>
        </p:txBody>
      </p:sp>
      <p:sp>
        <p:nvSpPr>
          <p:cNvPr id="3" name="Text Placeholder 2">
            <a:extLst>
              <a:ext uri="{FF2B5EF4-FFF2-40B4-BE49-F238E27FC236}">
                <a16:creationId xmlns:a16="http://schemas.microsoft.com/office/drawing/2014/main" id="{904C6E99-5B5C-34CB-2C4B-DAA0C9056D14}"/>
              </a:ext>
            </a:extLst>
          </p:cNvPr>
          <p:cNvSpPr>
            <a:spLocks noGrp="1"/>
          </p:cNvSpPr>
          <p:nvPr>
            <p:ph type="body" idx="1"/>
          </p:nvPr>
        </p:nvSpPr>
        <p:spPr>
          <a:xfrm>
            <a:off x="723634" y="2346117"/>
            <a:ext cx="5372366" cy="4063309"/>
          </a:xfrm>
        </p:spPr>
        <p:txBody>
          <a:bodyPr>
            <a:normAutofit lnSpcReduction="10000"/>
          </a:bodyPr>
          <a:lstStyle/>
          <a:p>
            <a:r>
              <a:rPr lang="en-US" dirty="0"/>
              <a:t>A type of transformer model that dynamically adjust their computational effort during inference based on the complexity of the input. </a:t>
            </a:r>
          </a:p>
          <a:p>
            <a:pPr marL="0" indent="0">
              <a:buNone/>
            </a:pPr>
            <a:endParaRPr lang="en-US" dirty="0"/>
          </a:p>
          <a:p>
            <a:r>
              <a:rPr lang="en-US" dirty="0"/>
              <a:t>The goal is to make deep learning models more efficient by skipping unnecessary computations for simpler inputs while still maintaining high accuracy for complex ones. </a:t>
            </a:r>
          </a:p>
          <a:p>
            <a:pPr marL="0" indent="0">
              <a:buNone/>
            </a:pPr>
            <a:endParaRPr lang="en-US" dirty="0"/>
          </a:p>
          <a:p>
            <a:r>
              <a:rPr lang="en-US" dirty="0"/>
              <a:t>So, in other words “adapting” the computations according to the current “needs” depending on the inputs.</a:t>
            </a:r>
          </a:p>
        </p:txBody>
      </p:sp>
      <p:pic>
        <p:nvPicPr>
          <p:cNvPr id="5" name="Picture 4">
            <a:extLst>
              <a:ext uri="{FF2B5EF4-FFF2-40B4-BE49-F238E27FC236}">
                <a16:creationId xmlns:a16="http://schemas.microsoft.com/office/drawing/2014/main" id="{E09060E0-6FF6-59C1-AAFA-7CD966E13B04}"/>
              </a:ext>
            </a:extLst>
          </p:cNvPr>
          <p:cNvPicPr>
            <a:picLocks noChangeAspect="1"/>
          </p:cNvPicPr>
          <p:nvPr/>
        </p:nvPicPr>
        <p:blipFill>
          <a:blip r:embed="rId3"/>
          <a:stretch>
            <a:fillRect/>
          </a:stretch>
        </p:blipFill>
        <p:spPr>
          <a:xfrm>
            <a:off x="6963526" y="2346117"/>
            <a:ext cx="3767734" cy="4165384"/>
          </a:xfrm>
          <a:prstGeom prst="rect">
            <a:avLst/>
          </a:prstGeom>
        </p:spPr>
      </p:pic>
    </p:spTree>
    <p:extLst>
      <p:ext uri="{BB962C8B-B14F-4D97-AF65-F5344CB8AC3E}">
        <p14:creationId xmlns:p14="http://schemas.microsoft.com/office/powerpoint/2010/main" val="2508267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0" name="Rectangle 49">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1" name="Oval 50">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2" name="Oval 51">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Oval 52">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4" name="Oval 53">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Oval 54">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6"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57"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58"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60" name="Rectangle 59">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9BA67B9-C591-7EDF-2B3D-8A62560F0AF3}"/>
              </a:ext>
            </a:extLst>
          </p:cNvPr>
          <p:cNvSpPr>
            <a:spLocks noGrp="1"/>
          </p:cNvSpPr>
          <p:nvPr>
            <p:ph type="title"/>
          </p:nvPr>
        </p:nvSpPr>
        <p:spPr>
          <a:xfrm>
            <a:off x="1154954" y="973668"/>
            <a:ext cx="8761413" cy="706964"/>
          </a:xfrm>
        </p:spPr>
        <p:txBody>
          <a:bodyPr vert="horz" lIns="91440" tIns="45720" rIns="91440" bIns="45720" rtlCol="0" anchor="ctr">
            <a:normAutofit/>
          </a:bodyPr>
          <a:lstStyle/>
          <a:p>
            <a:pPr>
              <a:lnSpc>
                <a:spcPct val="90000"/>
              </a:lnSpc>
            </a:pPr>
            <a:r>
              <a:rPr lang="en-US" sz="2800" b="0" i="0" kern="1200">
                <a:solidFill>
                  <a:srgbClr val="EBEBEB"/>
                </a:solidFill>
                <a:latin typeface="+mj-lt"/>
                <a:ea typeface="+mj-ea"/>
                <a:cs typeface="+mj-cs"/>
              </a:rPr>
              <a:t>Adaptive Transformers: Architecture &amp; Algorithms</a:t>
            </a:r>
          </a:p>
        </p:txBody>
      </p:sp>
      <p:sp>
        <p:nvSpPr>
          <p:cNvPr id="5" name="TextBox 4">
            <a:extLst>
              <a:ext uri="{FF2B5EF4-FFF2-40B4-BE49-F238E27FC236}">
                <a16:creationId xmlns:a16="http://schemas.microsoft.com/office/drawing/2014/main" id="{E7EA9182-BF9D-F084-E64E-C9DBBF08EE95}"/>
              </a:ext>
            </a:extLst>
          </p:cNvPr>
          <p:cNvSpPr txBox="1"/>
          <p:nvPr/>
        </p:nvSpPr>
        <p:spPr>
          <a:xfrm>
            <a:off x="1154955" y="2603500"/>
            <a:ext cx="3481054" cy="3416300"/>
          </a:xfrm>
          <a:prstGeom prst="rect">
            <a:avLst/>
          </a:prstGeom>
        </p:spPr>
        <p:txBody>
          <a:bodyPr vert="horz" lIns="91440" tIns="45720" rIns="91440" bIns="45720" rtlCol="0" anchor="ctr">
            <a:normAutofit/>
          </a:bodyPr>
          <a:lstStyle/>
          <a:p>
            <a:pPr algn="just">
              <a:spcBef>
                <a:spcPts val="1000"/>
              </a:spcBef>
              <a:buClr>
                <a:schemeClr val="accent1"/>
              </a:buClr>
              <a:buSzPct val="80000"/>
            </a:pPr>
            <a:r>
              <a:rPr lang="en-US" sz="1600" dirty="0">
                <a:solidFill>
                  <a:schemeClr val="tx1">
                    <a:lumMod val="75000"/>
                    <a:lumOff val="25000"/>
                  </a:schemeClr>
                </a:solidFill>
              </a:rPr>
              <a:t>For our experiment, this time we largely base our model on the example set by L. Meng et al., “AdaViT: Adaptive Vision Transformers for Efficient Image Recognition”, we will go over the main classes that contain all the “bells and whistles” of experimental model. First, we have PolicyNetwork, a small neural network that evaluates the importance of each token.</a:t>
            </a:r>
          </a:p>
        </p:txBody>
      </p:sp>
      <p:pic>
        <p:nvPicPr>
          <p:cNvPr id="32" name="Picture 31">
            <a:extLst>
              <a:ext uri="{FF2B5EF4-FFF2-40B4-BE49-F238E27FC236}">
                <a16:creationId xmlns:a16="http://schemas.microsoft.com/office/drawing/2014/main" id="{4367A16F-C95E-3C5E-D454-6C2131053771}"/>
              </a:ext>
            </a:extLst>
          </p:cNvPr>
          <p:cNvPicPr>
            <a:picLocks noChangeAspect="1"/>
          </p:cNvPicPr>
          <p:nvPr/>
        </p:nvPicPr>
        <p:blipFill>
          <a:blip r:embed="rId4"/>
          <a:stretch>
            <a:fillRect/>
          </a:stretch>
        </p:blipFill>
        <p:spPr>
          <a:xfrm>
            <a:off x="4984956" y="2964816"/>
            <a:ext cx="6158802" cy="268943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848813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1" name="Rectangle 40">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2" name="Oval 41">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Oval 42">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Oval 43">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Oval 44">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Oval 45">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48"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49"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51" name="Rectangle 50">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Rectangle 52">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55" name="Freeform: Shape 54">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57"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2C81BD40-5925-2828-9631-911CAEB33739}"/>
              </a:ext>
            </a:extLst>
          </p:cNvPr>
          <p:cNvSpPr>
            <a:spLocks noGrp="1"/>
          </p:cNvSpPr>
          <p:nvPr>
            <p:ph type="title"/>
          </p:nvPr>
        </p:nvSpPr>
        <p:spPr>
          <a:xfrm>
            <a:off x="793512" y="973668"/>
            <a:ext cx="3643905" cy="1020232"/>
          </a:xfrm>
        </p:spPr>
        <p:txBody>
          <a:bodyPr vert="horz" lIns="91440" tIns="45720" rIns="91440" bIns="45720" rtlCol="0" anchor="ctr">
            <a:normAutofit/>
          </a:bodyPr>
          <a:lstStyle/>
          <a:p>
            <a:pPr>
              <a:lnSpc>
                <a:spcPct val="90000"/>
              </a:lnSpc>
            </a:pPr>
            <a:r>
              <a:rPr lang="en-US" sz="2300" dirty="0">
                <a:solidFill>
                  <a:schemeClr val="tx1"/>
                </a:solidFill>
                <a:effectLst/>
              </a:rPr>
              <a:t>AdaptiveAttention</a:t>
            </a:r>
            <a:r>
              <a:rPr lang="en-US" sz="2300" dirty="0">
                <a:solidFill>
                  <a:schemeClr val="tx1"/>
                </a:solidFill>
              </a:rPr>
              <a:t> </a:t>
            </a:r>
            <a:r>
              <a:rPr lang="en-US" sz="2300" dirty="0">
                <a:solidFill>
                  <a:schemeClr val="tx1"/>
                </a:solidFill>
                <a:effectLst/>
              </a:rPr>
              <a:t>class</a:t>
            </a:r>
            <a:endParaRPr lang="en-US" sz="2300" dirty="0">
              <a:solidFill>
                <a:schemeClr val="tx1"/>
              </a:solidFill>
            </a:endParaRPr>
          </a:p>
        </p:txBody>
      </p:sp>
      <p:pic>
        <p:nvPicPr>
          <p:cNvPr id="7" name="Picture 6">
            <a:extLst>
              <a:ext uri="{FF2B5EF4-FFF2-40B4-BE49-F238E27FC236}">
                <a16:creationId xmlns:a16="http://schemas.microsoft.com/office/drawing/2014/main" id="{76BFDA00-1760-7C88-3D2D-DD1DAE5CC274}"/>
              </a:ext>
            </a:extLst>
          </p:cNvPr>
          <p:cNvPicPr>
            <a:picLocks noChangeAspect="1"/>
          </p:cNvPicPr>
          <p:nvPr/>
        </p:nvPicPr>
        <p:blipFill>
          <a:blip r:embed="rId4"/>
          <a:srcRect r="3" b="3368"/>
          <a:stretch/>
        </p:blipFill>
        <p:spPr>
          <a:xfrm>
            <a:off x="4984130" y="808564"/>
            <a:ext cx="6391533" cy="5250498"/>
          </a:xfrm>
          <a:prstGeom prst="rect">
            <a:avLst/>
          </a:prstGeom>
        </p:spPr>
      </p:pic>
      <p:sp>
        <p:nvSpPr>
          <p:cNvPr id="59" name="Rectangle 58">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1" name="Oval 60">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3" name="Oval 62">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 Placeholder 2">
            <a:extLst>
              <a:ext uri="{FF2B5EF4-FFF2-40B4-BE49-F238E27FC236}">
                <a16:creationId xmlns:a16="http://schemas.microsoft.com/office/drawing/2014/main" id="{E444B7B3-05FC-2634-615A-7992124C58B6}"/>
              </a:ext>
            </a:extLst>
          </p:cNvPr>
          <p:cNvSpPr>
            <a:spLocks noGrp="1"/>
          </p:cNvSpPr>
          <p:nvPr>
            <p:ph type="body" sz="half" idx="2"/>
          </p:nvPr>
        </p:nvSpPr>
        <p:spPr>
          <a:xfrm>
            <a:off x="1154955" y="1864818"/>
            <a:ext cx="3133726" cy="4154982"/>
          </a:xfrm>
        </p:spPr>
        <p:txBody>
          <a:bodyPr vert="horz" lIns="91440" tIns="45720" rIns="91440" bIns="45720" rtlCol="0">
            <a:normAutofit/>
          </a:bodyPr>
          <a:lstStyle/>
          <a:p>
            <a:pPr marL="342900" indent="-342900">
              <a:buClr>
                <a:schemeClr val="tx1"/>
              </a:buClr>
              <a:buFont typeface="+mj-lt"/>
              <a:buAutoNum type="arabicPeriod"/>
            </a:pPr>
            <a:r>
              <a:rPr lang="en-US" dirty="0">
                <a:solidFill>
                  <a:schemeClr val="tx1"/>
                </a:solidFill>
              </a:rPr>
              <a:t>This class combines standard self-attention with dynamic token selection.</a:t>
            </a:r>
          </a:p>
          <a:p>
            <a:pPr marL="342900" indent="-342900">
              <a:buClr>
                <a:schemeClr val="tx1"/>
              </a:buClr>
              <a:buFont typeface="+mj-lt"/>
              <a:buAutoNum type="arabicPeriod"/>
            </a:pPr>
            <a:r>
              <a:rPr lang="en-US" dirty="0">
                <a:solidFill>
                  <a:schemeClr val="tx1"/>
                </a:solidFill>
              </a:rPr>
              <a:t>it uses the PolicyNetwork to score all tokens</a:t>
            </a:r>
          </a:p>
          <a:p>
            <a:pPr marL="342900" indent="-342900">
              <a:buClr>
                <a:schemeClr val="tx1"/>
              </a:buClr>
              <a:buFont typeface="+mj-lt"/>
              <a:buAutoNum type="arabicPeriod"/>
            </a:pPr>
            <a:r>
              <a:rPr lang="en-US" dirty="0">
                <a:solidFill>
                  <a:schemeClr val="tx1"/>
                </a:solidFill>
              </a:rPr>
              <a:t>Then it determines how many tokens to keep based on a threshold </a:t>
            </a:r>
          </a:p>
          <a:p>
            <a:pPr marL="342900" indent="-342900">
              <a:buClr>
                <a:schemeClr val="tx1"/>
              </a:buClr>
              <a:buFont typeface="+mj-lt"/>
              <a:buAutoNum type="arabicPeriod"/>
            </a:pPr>
            <a:r>
              <a:rPr lang="en-US" dirty="0">
                <a:solidFill>
                  <a:schemeClr val="tx1"/>
                </a:solidFill>
              </a:rPr>
              <a:t>Then it processes all tokens in parallel through standard self-attention by computing queries, keys and values.</a:t>
            </a:r>
          </a:p>
          <a:p>
            <a:pPr marL="342900" indent="-342900">
              <a:buClr>
                <a:schemeClr val="tx1"/>
              </a:buClr>
              <a:buFont typeface="+mj-lt"/>
              <a:buAutoNum type="arabicPeriod"/>
            </a:pPr>
            <a:r>
              <a:rPr lang="en-US" dirty="0">
                <a:solidFill>
                  <a:schemeClr val="tx1"/>
                </a:solidFill>
              </a:rPr>
              <a:t>After attention is computed, it creates a mask to select only the most important tokens.</a:t>
            </a:r>
          </a:p>
        </p:txBody>
      </p:sp>
      <p:sp>
        <p:nvSpPr>
          <p:cNvPr id="65"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Tree>
    <p:extLst>
      <p:ext uri="{BB962C8B-B14F-4D97-AF65-F5344CB8AC3E}">
        <p14:creationId xmlns:p14="http://schemas.microsoft.com/office/powerpoint/2010/main" val="144472436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4E1625-EDC2-4F10-8688-CB96678258FC}"/>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357BFBF2-1CDD-0FC1-5DAE-16A62072D5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1" name="Rectangle 40">
              <a:extLst>
                <a:ext uri="{FF2B5EF4-FFF2-40B4-BE49-F238E27FC236}">
                  <a16:creationId xmlns:a16="http://schemas.microsoft.com/office/drawing/2014/main" id="{DAD2FDA0-D406-4E59-9C5F-557B19653A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2" name="Oval 41">
              <a:extLst>
                <a:ext uri="{FF2B5EF4-FFF2-40B4-BE49-F238E27FC236}">
                  <a16:creationId xmlns:a16="http://schemas.microsoft.com/office/drawing/2014/main" id="{4AB2F801-0DE7-278D-54F5-7267374F9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Oval 42">
              <a:extLst>
                <a:ext uri="{FF2B5EF4-FFF2-40B4-BE49-F238E27FC236}">
                  <a16:creationId xmlns:a16="http://schemas.microsoft.com/office/drawing/2014/main" id="{69AD293E-6ED5-3B0B-1A82-1948D89FA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Oval 43">
              <a:extLst>
                <a:ext uri="{FF2B5EF4-FFF2-40B4-BE49-F238E27FC236}">
                  <a16:creationId xmlns:a16="http://schemas.microsoft.com/office/drawing/2014/main" id="{9D8087B6-2B02-CC1B-373C-14EAE9973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Oval 44">
              <a:extLst>
                <a:ext uri="{FF2B5EF4-FFF2-40B4-BE49-F238E27FC236}">
                  <a16:creationId xmlns:a16="http://schemas.microsoft.com/office/drawing/2014/main" id="{7DAD5BCB-C563-4951-5D57-29B92FE17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Oval 45">
              <a:extLst>
                <a:ext uri="{FF2B5EF4-FFF2-40B4-BE49-F238E27FC236}">
                  <a16:creationId xmlns:a16="http://schemas.microsoft.com/office/drawing/2014/main" id="{12C2D46D-C5EF-A3EF-B120-33FDFA15DA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Freeform 5">
              <a:extLst>
                <a:ext uri="{FF2B5EF4-FFF2-40B4-BE49-F238E27FC236}">
                  <a16:creationId xmlns:a16="http://schemas.microsoft.com/office/drawing/2014/main" id="{9CDFA2E1-2D17-880B-2F77-6320E09C2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48" name="Freeform 5">
              <a:extLst>
                <a:ext uri="{FF2B5EF4-FFF2-40B4-BE49-F238E27FC236}">
                  <a16:creationId xmlns:a16="http://schemas.microsoft.com/office/drawing/2014/main" id="{D68E5EB2-4F19-C7A0-DB87-3185D32E5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49" name="Freeform 5">
              <a:extLst>
                <a:ext uri="{FF2B5EF4-FFF2-40B4-BE49-F238E27FC236}">
                  <a16:creationId xmlns:a16="http://schemas.microsoft.com/office/drawing/2014/main" id="{2C9D5B67-99EF-D153-CC5A-F2B2459243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51" name="Rectangle 50">
            <a:extLst>
              <a:ext uri="{FF2B5EF4-FFF2-40B4-BE49-F238E27FC236}">
                <a16:creationId xmlns:a16="http://schemas.microsoft.com/office/drawing/2014/main" id="{1FF36116-F42B-EB0F-4175-1AB544EDED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Rectangle 52">
            <a:extLst>
              <a:ext uri="{FF2B5EF4-FFF2-40B4-BE49-F238E27FC236}">
                <a16:creationId xmlns:a16="http://schemas.microsoft.com/office/drawing/2014/main" id="{7191B872-7CF9-91FC-F691-B075D654C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55" name="Freeform: Shape 54">
            <a:extLst>
              <a:ext uri="{FF2B5EF4-FFF2-40B4-BE49-F238E27FC236}">
                <a16:creationId xmlns:a16="http://schemas.microsoft.com/office/drawing/2014/main" id="{648E1F9C-83AB-4FAC-AB69-F893571A5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57" name="Freeform 5">
            <a:extLst>
              <a:ext uri="{FF2B5EF4-FFF2-40B4-BE49-F238E27FC236}">
                <a16:creationId xmlns:a16="http://schemas.microsoft.com/office/drawing/2014/main" id="{CA2EE038-A91F-52A1-FD2A-989E77F56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EC43904E-AD12-E241-C8C4-8E829EBC6462}"/>
              </a:ext>
            </a:extLst>
          </p:cNvPr>
          <p:cNvSpPr>
            <a:spLocks noGrp="1"/>
          </p:cNvSpPr>
          <p:nvPr>
            <p:ph type="title"/>
          </p:nvPr>
        </p:nvSpPr>
        <p:spPr>
          <a:xfrm>
            <a:off x="622998" y="973668"/>
            <a:ext cx="3970825" cy="1020232"/>
          </a:xfrm>
        </p:spPr>
        <p:txBody>
          <a:bodyPr vert="horz" lIns="91440" tIns="45720" rIns="91440" bIns="45720" rtlCol="0" anchor="ctr">
            <a:normAutofit/>
          </a:bodyPr>
          <a:lstStyle/>
          <a:p>
            <a:pPr algn="ctr">
              <a:lnSpc>
                <a:spcPct val="90000"/>
              </a:lnSpc>
            </a:pPr>
            <a:r>
              <a:rPr lang="en-US" sz="2300" dirty="0">
                <a:solidFill>
                  <a:schemeClr val="tx1"/>
                </a:solidFill>
              </a:rPr>
              <a:t>MLP and PatchEmbed classes</a:t>
            </a:r>
          </a:p>
        </p:txBody>
      </p:sp>
      <p:sp>
        <p:nvSpPr>
          <p:cNvPr id="59" name="Rectangle 58">
            <a:extLst>
              <a:ext uri="{FF2B5EF4-FFF2-40B4-BE49-F238E27FC236}">
                <a16:creationId xmlns:a16="http://schemas.microsoft.com/office/drawing/2014/main" id="{5EC304B9-6AF3-8063-F65F-F869137CF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1" name="Oval 60">
            <a:extLst>
              <a:ext uri="{FF2B5EF4-FFF2-40B4-BE49-F238E27FC236}">
                <a16:creationId xmlns:a16="http://schemas.microsoft.com/office/drawing/2014/main" id="{6BD71B23-16D7-8D16-0E54-8B4C9926E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3" name="Oval 62">
            <a:extLst>
              <a:ext uri="{FF2B5EF4-FFF2-40B4-BE49-F238E27FC236}">
                <a16:creationId xmlns:a16="http://schemas.microsoft.com/office/drawing/2014/main" id="{858005A7-4E4A-5E68-D496-26F44CF72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 Placeholder 2">
            <a:extLst>
              <a:ext uri="{FF2B5EF4-FFF2-40B4-BE49-F238E27FC236}">
                <a16:creationId xmlns:a16="http://schemas.microsoft.com/office/drawing/2014/main" id="{30FCEE07-D41B-867B-F38B-9776A29C2189}"/>
              </a:ext>
            </a:extLst>
          </p:cNvPr>
          <p:cNvSpPr>
            <a:spLocks noGrp="1"/>
          </p:cNvSpPr>
          <p:nvPr>
            <p:ph type="body" sz="half" idx="2"/>
          </p:nvPr>
        </p:nvSpPr>
        <p:spPr>
          <a:xfrm>
            <a:off x="1154955" y="1864818"/>
            <a:ext cx="3438868" cy="4154982"/>
          </a:xfrm>
        </p:spPr>
        <p:txBody>
          <a:bodyPr vert="horz" lIns="91440" tIns="45720" rIns="91440" bIns="45720" rtlCol="0">
            <a:normAutofit fontScale="92500"/>
          </a:bodyPr>
          <a:lstStyle/>
          <a:p>
            <a:pPr marL="285750" indent="-285750">
              <a:buClr>
                <a:schemeClr val="tx1"/>
              </a:buClr>
              <a:buFont typeface="Arial" panose="020B0604020202020204" pitchFamily="34" charset="0"/>
              <a:buChar char="•"/>
            </a:pPr>
            <a:r>
              <a:rPr lang="en-US" dirty="0">
                <a:solidFill>
                  <a:schemeClr val="tx1"/>
                </a:solidFill>
              </a:rPr>
              <a:t>We have a standard Multilayer perceptron it projects the input to a higher dimension, applies a GELU activation function, and then projects </a:t>
            </a:r>
            <a:r>
              <a:rPr lang="en-US" dirty="0" err="1">
                <a:solidFill>
                  <a:schemeClr val="tx1"/>
                </a:solidFill>
              </a:rPr>
              <a:t>backDropout</a:t>
            </a:r>
            <a:r>
              <a:rPr lang="en-US" dirty="0">
                <a:solidFill>
                  <a:schemeClr val="tx1"/>
                </a:solidFill>
              </a:rPr>
              <a:t> is applied for regularization, this MLP processes tokens after they've been filtered by the AdaptiveAttention class.</a:t>
            </a:r>
          </a:p>
          <a:p>
            <a:pPr>
              <a:buClr>
                <a:schemeClr val="tx1"/>
              </a:buClr>
            </a:pPr>
            <a:endParaRPr lang="en-US" dirty="0">
              <a:solidFill>
                <a:schemeClr val="tx1"/>
              </a:solidFill>
            </a:endParaRPr>
          </a:p>
          <a:p>
            <a:pPr marL="285750" indent="-285750">
              <a:buClr>
                <a:schemeClr val="tx1"/>
              </a:buClr>
              <a:buFont typeface="Arial" panose="020B0604020202020204" pitchFamily="34" charset="0"/>
              <a:buChar char="•"/>
            </a:pPr>
            <a:r>
              <a:rPr lang="en-US" dirty="0">
                <a:solidFill>
                  <a:schemeClr val="tx1"/>
                </a:solidFill>
              </a:rPr>
              <a:t>The patch embedding layer converts an image into tokens, it does this by using a convolutional layer with kernel and stride equal to the patch size. This effectively divides the image into non overlapping patches; Each patch is projected to the embedding dimension. The output is then reshaped to form a sequence of patch tokens. </a:t>
            </a:r>
          </a:p>
        </p:txBody>
      </p:sp>
      <p:sp>
        <p:nvSpPr>
          <p:cNvPr id="65" name="Freeform 5">
            <a:extLst>
              <a:ext uri="{FF2B5EF4-FFF2-40B4-BE49-F238E27FC236}">
                <a16:creationId xmlns:a16="http://schemas.microsoft.com/office/drawing/2014/main" id="{14678B3C-B201-D3A0-501D-447F8C9F8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pic>
        <p:nvPicPr>
          <p:cNvPr id="6" name="Picture 5">
            <a:extLst>
              <a:ext uri="{FF2B5EF4-FFF2-40B4-BE49-F238E27FC236}">
                <a16:creationId xmlns:a16="http://schemas.microsoft.com/office/drawing/2014/main" id="{E03DA089-3EF6-B811-C6DB-17905A5A703C}"/>
              </a:ext>
            </a:extLst>
          </p:cNvPr>
          <p:cNvPicPr>
            <a:picLocks noChangeAspect="1"/>
          </p:cNvPicPr>
          <p:nvPr/>
        </p:nvPicPr>
        <p:blipFill>
          <a:blip r:embed="rId4"/>
          <a:stretch>
            <a:fillRect/>
          </a:stretch>
        </p:blipFill>
        <p:spPr>
          <a:xfrm>
            <a:off x="5679335" y="1220292"/>
            <a:ext cx="3892525" cy="2292150"/>
          </a:xfrm>
          <a:prstGeom prst="rect">
            <a:avLst/>
          </a:prstGeom>
        </p:spPr>
      </p:pic>
      <p:pic>
        <p:nvPicPr>
          <p:cNvPr id="9" name="Picture 8">
            <a:extLst>
              <a:ext uri="{FF2B5EF4-FFF2-40B4-BE49-F238E27FC236}">
                <a16:creationId xmlns:a16="http://schemas.microsoft.com/office/drawing/2014/main" id="{CA3401A7-4362-35D9-509E-47AC63323044}"/>
              </a:ext>
            </a:extLst>
          </p:cNvPr>
          <p:cNvPicPr>
            <a:picLocks noChangeAspect="1"/>
          </p:cNvPicPr>
          <p:nvPr/>
        </p:nvPicPr>
        <p:blipFill>
          <a:blip r:embed="rId5"/>
          <a:stretch>
            <a:fillRect/>
          </a:stretch>
        </p:blipFill>
        <p:spPr>
          <a:xfrm>
            <a:off x="5333938" y="4049635"/>
            <a:ext cx="6287192" cy="1985429"/>
          </a:xfrm>
          <a:prstGeom prst="rect">
            <a:avLst/>
          </a:prstGeom>
        </p:spPr>
      </p:pic>
    </p:spTree>
    <p:extLst>
      <p:ext uri="{BB962C8B-B14F-4D97-AF65-F5344CB8AC3E}">
        <p14:creationId xmlns:p14="http://schemas.microsoft.com/office/powerpoint/2010/main" val="3688137760"/>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0E10C3-7669-4284-AC0A-7AF9698E189C}"/>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6D5DA51F-615E-1EC8-576D-99972C61A8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1" name="Rectangle 40">
              <a:extLst>
                <a:ext uri="{FF2B5EF4-FFF2-40B4-BE49-F238E27FC236}">
                  <a16:creationId xmlns:a16="http://schemas.microsoft.com/office/drawing/2014/main" id="{B95AB199-3FF6-360B-28A2-7019213FA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2" name="Oval 41">
              <a:extLst>
                <a:ext uri="{FF2B5EF4-FFF2-40B4-BE49-F238E27FC236}">
                  <a16:creationId xmlns:a16="http://schemas.microsoft.com/office/drawing/2014/main" id="{5D994969-108E-3F62-56A9-5AAF6E516B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Oval 42">
              <a:extLst>
                <a:ext uri="{FF2B5EF4-FFF2-40B4-BE49-F238E27FC236}">
                  <a16:creationId xmlns:a16="http://schemas.microsoft.com/office/drawing/2014/main" id="{91687282-AF81-02A2-55BF-D14D547B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Oval 43">
              <a:extLst>
                <a:ext uri="{FF2B5EF4-FFF2-40B4-BE49-F238E27FC236}">
                  <a16:creationId xmlns:a16="http://schemas.microsoft.com/office/drawing/2014/main" id="{C2003DFE-A391-1A77-7E26-4C047C3A1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Oval 44">
              <a:extLst>
                <a:ext uri="{FF2B5EF4-FFF2-40B4-BE49-F238E27FC236}">
                  <a16:creationId xmlns:a16="http://schemas.microsoft.com/office/drawing/2014/main" id="{E12A8C3D-F3E5-C6A8-04B5-AE3F26FD6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Oval 45">
              <a:extLst>
                <a:ext uri="{FF2B5EF4-FFF2-40B4-BE49-F238E27FC236}">
                  <a16:creationId xmlns:a16="http://schemas.microsoft.com/office/drawing/2014/main" id="{E2C2A366-3036-91C9-78F4-6104D9CC0B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Freeform 5">
              <a:extLst>
                <a:ext uri="{FF2B5EF4-FFF2-40B4-BE49-F238E27FC236}">
                  <a16:creationId xmlns:a16="http://schemas.microsoft.com/office/drawing/2014/main" id="{823FB106-C3CA-0F8E-42C8-060D228951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48" name="Freeform 5">
              <a:extLst>
                <a:ext uri="{FF2B5EF4-FFF2-40B4-BE49-F238E27FC236}">
                  <a16:creationId xmlns:a16="http://schemas.microsoft.com/office/drawing/2014/main" id="{2E43CB41-1FA2-8168-05B4-4D0C9A0BB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49" name="Freeform 5">
              <a:extLst>
                <a:ext uri="{FF2B5EF4-FFF2-40B4-BE49-F238E27FC236}">
                  <a16:creationId xmlns:a16="http://schemas.microsoft.com/office/drawing/2014/main" id="{B5FEC70D-891A-E44F-094C-11A44E5FEB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51" name="Rectangle 50">
            <a:extLst>
              <a:ext uri="{FF2B5EF4-FFF2-40B4-BE49-F238E27FC236}">
                <a16:creationId xmlns:a16="http://schemas.microsoft.com/office/drawing/2014/main" id="{FCD5506E-19C0-D560-1078-2DCDD51EDB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Rectangle 52">
            <a:extLst>
              <a:ext uri="{FF2B5EF4-FFF2-40B4-BE49-F238E27FC236}">
                <a16:creationId xmlns:a16="http://schemas.microsoft.com/office/drawing/2014/main" id="{85C955B2-2FB8-A9C0-EEA0-8D8FCA4E9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55" name="Freeform: Shape 54">
            <a:extLst>
              <a:ext uri="{FF2B5EF4-FFF2-40B4-BE49-F238E27FC236}">
                <a16:creationId xmlns:a16="http://schemas.microsoft.com/office/drawing/2014/main" id="{6AEB1F0F-E5EB-7853-A72D-CD5B5D968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57" name="Freeform 5">
            <a:extLst>
              <a:ext uri="{FF2B5EF4-FFF2-40B4-BE49-F238E27FC236}">
                <a16:creationId xmlns:a16="http://schemas.microsoft.com/office/drawing/2014/main" id="{C4B81271-CA6D-E2D9-83ED-ACAD38183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2A0F3C84-ABB0-6027-4F3E-4D1E556A1B9C}"/>
              </a:ext>
            </a:extLst>
          </p:cNvPr>
          <p:cNvSpPr>
            <a:spLocks noGrp="1"/>
          </p:cNvSpPr>
          <p:nvPr>
            <p:ph type="title"/>
          </p:nvPr>
        </p:nvSpPr>
        <p:spPr>
          <a:xfrm>
            <a:off x="793512" y="973668"/>
            <a:ext cx="3643905" cy="1020232"/>
          </a:xfrm>
        </p:spPr>
        <p:txBody>
          <a:bodyPr vert="horz" lIns="91440" tIns="45720" rIns="91440" bIns="45720" rtlCol="0" anchor="ctr">
            <a:normAutofit/>
          </a:bodyPr>
          <a:lstStyle/>
          <a:p>
            <a:pPr>
              <a:lnSpc>
                <a:spcPct val="90000"/>
              </a:lnSpc>
            </a:pPr>
            <a:r>
              <a:rPr lang="en-US" sz="2300">
                <a:solidFill>
                  <a:schemeClr val="tx1"/>
                </a:solidFill>
              </a:rPr>
              <a:t>AdaptiveBlock class</a:t>
            </a:r>
            <a:endParaRPr lang="en-US" sz="2300" dirty="0">
              <a:solidFill>
                <a:schemeClr val="tx1"/>
              </a:solidFill>
            </a:endParaRPr>
          </a:p>
        </p:txBody>
      </p:sp>
      <p:sp>
        <p:nvSpPr>
          <p:cNvPr id="59" name="Rectangle 58">
            <a:extLst>
              <a:ext uri="{FF2B5EF4-FFF2-40B4-BE49-F238E27FC236}">
                <a16:creationId xmlns:a16="http://schemas.microsoft.com/office/drawing/2014/main" id="{7B619EE5-3B7A-CC8B-0758-DF8B8277A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1" name="Oval 60">
            <a:extLst>
              <a:ext uri="{FF2B5EF4-FFF2-40B4-BE49-F238E27FC236}">
                <a16:creationId xmlns:a16="http://schemas.microsoft.com/office/drawing/2014/main" id="{D459C619-D141-277F-C1C0-4DF2661D5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3" name="Oval 62">
            <a:extLst>
              <a:ext uri="{FF2B5EF4-FFF2-40B4-BE49-F238E27FC236}">
                <a16:creationId xmlns:a16="http://schemas.microsoft.com/office/drawing/2014/main" id="{4CA776A7-DD35-BAF9-FD2D-C194A6827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 Placeholder 2">
            <a:extLst>
              <a:ext uri="{FF2B5EF4-FFF2-40B4-BE49-F238E27FC236}">
                <a16:creationId xmlns:a16="http://schemas.microsoft.com/office/drawing/2014/main" id="{27126B33-1DAE-BCA3-64CD-1413EB61722A}"/>
              </a:ext>
            </a:extLst>
          </p:cNvPr>
          <p:cNvSpPr>
            <a:spLocks noGrp="1"/>
          </p:cNvSpPr>
          <p:nvPr>
            <p:ph type="body" sz="half" idx="2"/>
          </p:nvPr>
        </p:nvSpPr>
        <p:spPr>
          <a:xfrm>
            <a:off x="1154955" y="1864818"/>
            <a:ext cx="3133726" cy="4154982"/>
          </a:xfrm>
        </p:spPr>
        <p:txBody>
          <a:bodyPr vert="horz" lIns="91440" tIns="45720" rIns="91440" bIns="45720" rtlCol="0">
            <a:normAutofit lnSpcReduction="10000"/>
          </a:bodyPr>
          <a:lstStyle/>
          <a:p>
            <a:pPr marL="342900" indent="-342900">
              <a:buClr>
                <a:schemeClr val="tx1"/>
              </a:buClr>
              <a:buFont typeface="+mj-lt"/>
              <a:buAutoNum type="arabicPeriod"/>
            </a:pPr>
            <a:r>
              <a:rPr lang="en-US" dirty="0">
                <a:solidFill>
                  <a:schemeClr val="tx1"/>
                </a:solidFill>
              </a:rPr>
              <a:t>Is a complete transformer block with dynamic token pruning.</a:t>
            </a:r>
          </a:p>
          <a:p>
            <a:pPr marL="342900" indent="-342900">
              <a:buClr>
                <a:schemeClr val="tx1"/>
              </a:buClr>
              <a:buFont typeface="+mj-lt"/>
              <a:buAutoNum type="arabicPeriod"/>
            </a:pPr>
            <a:r>
              <a:rPr lang="en-US" dirty="0">
                <a:solidFill>
                  <a:schemeClr val="tx1"/>
                </a:solidFill>
              </a:rPr>
              <a:t>applies layer normalization and adaptive attention based on the </a:t>
            </a:r>
            <a:r>
              <a:rPr lang="en-US" dirty="0" err="1">
                <a:solidFill>
                  <a:schemeClr val="tx1"/>
                </a:solidFill>
              </a:rPr>
              <a:t>keep_mask</a:t>
            </a:r>
            <a:r>
              <a:rPr lang="en-US" dirty="0">
                <a:solidFill>
                  <a:schemeClr val="tx1"/>
                </a:solidFill>
              </a:rPr>
              <a:t> value</a:t>
            </a:r>
          </a:p>
          <a:p>
            <a:pPr marL="342900" indent="-342900">
              <a:buClr>
                <a:schemeClr val="tx1"/>
              </a:buClr>
              <a:buFont typeface="+mj-lt"/>
              <a:buAutoNum type="arabicPeriod"/>
            </a:pPr>
            <a:r>
              <a:rPr lang="en-US" dirty="0">
                <a:solidFill>
                  <a:schemeClr val="tx1"/>
                </a:solidFill>
              </a:rPr>
              <a:t>Filters out less important tokens</a:t>
            </a:r>
          </a:p>
          <a:p>
            <a:pPr marL="342900" indent="-342900">
              <a:buClr>
                <a:schemeClr val="tx1"/>
              </a:buClr>
              <a:buFont typeface="+mj-lt"/>
              <a:buAutoNum type="arabicPeriod"/>
            </a:pPr>
            <a:r>
              <a:rPr lang="en-US" dirty="0">
                <a:solidFill>
                  <a:schemeClr val="tx1"/>
                </a:solidFill>
              </a:rPr>
              <a:t>Then processes the filtered set through another layer normalization and the MLP</a:t>
            </a:r>
          </a:p>
          <a:p>
            <a:pPr marL="342900" indent="-342900">
              <a:buClr>
                <a:schemeClr val="tx1"/>
              </a:buClr>
              <a:buFont typeface="+mj-lt"/>
              <a:buAutoNum type="arabicPeriod"/>
            </a:pPr>
            <a:r>
              <a:rPr lang="en-US" dirty="0">
                <a:solidFill>
                  <a:schemeClr val="tx1"/>
                </a:solidFill>
              </a:rPr>
              <a:t>Tracks and returns the token retention ratio for monitoring.</a:t>
            </a:r>
          </a:p>
          <a:p>
            <a:pPr marL="342900" indent="-342900">
              <a:buClr>
                <a:schemeClr val="tx1"/>
              </a:buClr>
              <a:buFont typeface="+mj-lt"/>
              <a:buAutoNum type="arabicPeriod"/>
            </a:pPr>
            <a:r>
              <a:rPr lang="en-US" dirty="0">
                <a:solidFill>
                  <a:schemeClr val="tx1"/>
                </a:solidFill>
              </a:rPr>
              <a:t>As tokens pass through multiple blocks, their number progressively decreases.</a:t>
            </a:r>
          </a:p>
        </p:txBody>
      </p:sp>
      <p:sp>
        <p:nvSpPr>
          <p:cNvPr id="65" name="Freeform 5">
            <a:extLst>
              <a:ext uri="{FF2B5EF4-FFF2-40B4-BE49-F238E27FC236}">
                <a16:creationId xmlns:a16="http://schemas.microsoft.com/office/drawing/2014/main" id="{24648944-A991-32C0-B34C-5C7F27916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pic>
        <p:nvPicPr>
          <p:cNvPr id="5" name="Picture 4">
            <a:extLst>
              <a:ext uri="{FF2B5EF4-FFF2-40B4-BE49-F238E27FC236}">
                <a16:creationId xmlns:a16="http://schemas.microsoft.com/office/drawing/2014/main" id="{DD7E238E-1B86-4049-08C6-94B877827EFF}"/>
              </a:ext>
            </a:extLst>
          </p:cNvPr>
          <p:cNvPicPr>
            <a:picLocks noChangeAspect="1"/>
          </p:cNvPicPr>
          <p:nvPr/>
        </p:nvPicPr>
        <p:blipFill>
          <a:blip r:embed="rId4"/>
          <a:stretch>
            <a:fillRect/>
          </a:stretch>
        </p:blipFill>
        <p:spPr>
          <a:xfrm>
            <a:off x="5238321" y="1400741"/>
            <a:ext cx="6478425" cy="4708657"/>
          </a:xfrm>
          <a:prstGeom prst="rect">
            <a:avLst/>
          </a:prstGeom>
        </p:spPr>
      </p:pic>
    </p:spTree>
    <p:extLst>
      <p:ext uri="{BB962C8B-B14F-4D97-AF65-F5344CB8AC3E}">
        <p14:creationId xmlns:p14="http://schemas.microsoft.com/office/powerpoint/2010/main" val="389705162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A97BA4-5100-BB8C-9895-F8FC6E2F562E}"/>
            </a:ext>
          </a:extLst>
        </p:cNvPr>
        <p:cNvGrpSpPr/>
        <p:nvPr/>
      </p:nvGrpSpPr>
      <p:grpSpPr>
        <a:xfrm>
          <a:off x="0" y="0"/>
          <a:ext cx="0" cy="0"/>
          <a:chOff x="0" y="0"/>
          <a:chExt cx="0" cy="0"/>
        </a:xfrm>
      </p:grpSpPr>
      <p:grpSp>
        <p:nvGrpSpPr>
          <p:cNvPr id="70" name="Group 69">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1" name="Rectangle 70">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2" name="Oval 71">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Oval 72">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4" name="Oval 73">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5" name="Oval 74">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6" name="Oval 75">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7"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78"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79"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81" name="Rectangle 80">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3" name="Rectangle 82">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85" name="Freeform: Shape 84">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87"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0B9034C8-6D3B-3CE7-8396-4F815548C0A8}"/>
              </a:ext>
            </a:extLst>
          </p:cNvPr>
          <p:cNvSpPr>
            <a:spLocks noGrp="1"/>
          </p:cNvSpPr>
          <p:nvPr>
            <p:ph type="title"/>
          </p:nvPr>
        </p:nvSpPr>
        <p:spPr>
          <a:xfrm>
            <a:off x="1154955" y="973668"/>
            <a:ext cx="2942210" cy="1020232"/>
          </a:xfrm>
        </p:spPr>
        <p:txBody>
          <a:bodyPr vert="horz" lIns="91440" tIns="45720" rIns="91440" bIns="45720" rtlCol="0" anchor="ctr">
            <a:normAutofit/>
          </a:bodyPr>
          <a:lstStyle/>
          <a:p>
            <a:r>
              <a:rPr lang="en-US" sz="3600" dirty="0">
                <a:solidFill>
                  <a:schemeClr val="tx1"/>
                </a:solidFill>
              </a:rPr>
              <a:t>AdaViT class</a:t>
            </a:r>
          </a:p>
        </p:txBody>
      </p:sp>
      <p:pic>
        <p:nvPicPr>
          <p:cNvPr id="6" name="Picture 5">
            <a:extLst>
              <a:ext uri="{FF2B5EF4-FFF2-40B4-BE49-F238E27FC236}">
                <a16:creationId xmlns:a16="http://schemas.microsoft.com/office/drawing/2014/main" id="{1D26C5E6-3538-620C-BD76-B2EA74D8D084}"/>
              </a:ext>
            </a:extLst>
          </p:cNvPr>
          <p:cNvPicPr>
            <a:picLocks noChangeAspect="1"/>
          </p:cNvPicPr>
          <p:nvPr/>
        </p:nvPicPr>
        <p:blipFill>
          <a:blip r:embed="rId4"/>
          <a:srcRect r="1" b="2496"/>
          <a:stretch/>
        </p:blipFill>
        <p:spPr>
          <a:xfrm>
            <a:off x="5194607" y="803751"/>
            <a:ext cx="6391533" cy="5250498"/>
          </a:xfrm>
          <a:prstGeom prst="rect">
            <a:avLst/>
          </a:prstGeom>
        </p:spPr>
      </p:pic>
      <p:sp>
        <p:nvSpPr>
          <p:cNvPr id="89" name="Rectangle 88">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1" name="Oval 90">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3" name="Oval 92">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 Placeholder 2">
            <a:extLst>
              <a:ext uri="{FF2B5EF4-FFF2-40B4-BE49-F238E27FC236}">
                <a16:creationId xmlns:a16="http://schemas.microsoft.com/office/drawing/2014/main" id="{4282F6C3-800F-B9E5-FB83-24A36F14EDB0}"/>
              </a:ext>
            </a:extLst>
          </p:cNvPr>
          <p:cNvSpPr>
            <a:spLocks noGrp="1"/>
          </p:cNvSpPr>
          <p:nvPr>
            <p:ph type="body" sz="half" idx="2"/>
          </p:nvPr>
        </p:nvSpPr>
        <p:spPr>
          <a:xfrm>
            <a:off x="1145963" y="1972238"/>
            <a:ext cx="3133726" cy="4082012"/>
          </a:xfrm>
        </p:spPr>
        <p:txBody>
          <a:bodyPr vert="horz" lIns="91440" tIns="45720" rIns="91440" bIns="45720" rtlCol="0">
            <a:normAutofit/>
          </a:bodyPr>
          <a:lstStyle/>
          <a:p>
            <a:pPr marL="342900" indent="-342900">
              <a:buClr>
                <a:schemeClr val="tx1"/>
              </a:buClr>
              <a:buFont typeface="+mj-lt"/>
              <a:buAutoNum type="arabicPeriod"/>
            </a:pPr>
            <a:r>
              <a:rPr lang="en-US" dirty="0">
                <a:solidFill>
                  <a:schemeClr val="tx1"/>
                </a:solidFill>
              </a:rPr>
              <a:t>It initially converts the image to patch tokens using PatchEmbed</a:t>
            </a:r>
          </a:p>
          <a:p>
            <a:pPr marL="342900" indent="-342900">
              <a:buClr>
                <a:schemeClr val="tx1"/>
              </a:buClr>
              <a:buFont typeface="+mj-lt"/>
              <a:buAutoNum type="arabicPeriod"/>
            </a:pPr>
            <a:r>
              <a:rPr lang="en-US" dirty="0">
                <a:solidFill>
                  <a:schemeClr val="tx1"/>
                </a:solidFill>
              </a:rPr>
              <a:t>Adds a class token and positional embeddings</a:t>
            </a:r>
          </a:p>
          <a:p>
            <a:pPr marL="342900" indent="-342900">
              <a:buClr>
                <a:schemeClr val="tx1"/>
              </a:buClr>
              <a:buFont typeface="+mj-lt"/>
              <a:buAutoNum type="arabicPeriod"/>
            </a:pPr>
            <a:r>
              <a:rPr lang="en-US" dirty="0">
                <a:solidFill>
                  <a:schemeClr val="tx1"/>
                </a:solidFill>
              </a:rPr>
              <a:t>It then progressively reduces the converted image tokens by passing them through a series of </a:t>
            </a:r>
            <a:r>
              <a:rPr lang="en-US" dirty="0" err="1">
                <a:solidFill>
                  <a:schemeClr val="tx1"/>
                </a:solidFill>
              </a:rPr>
              <a:t>AdaptiveBlocks</a:t>
            </a:r>
            <a:endParaRPr lang="en-US" dirty="0">
              <a:solidFill>
                <a:schemeClr val="tx1"/>
              </a:solidFill>
            </a:endParaRPr>
          </a:p>
          <a:p>
            <a:pPr marL="342900" indent="-342900">
              <a:buClr>
                <a:schemeClr val="tx1"/>
              </a:buClr>
              <a:buFont typeface="+mj-lt"/>
              <a:buAutoNum type="arabicPeriod"/>
            </a:pPr>
            <a:r>
              <a:rPr lang="en-US" dirty="0">
                <a:solidFill>
                  <a:schemeClr val="tx1"/>
                </a:solidFill>
              </a:rPr>
              <a:t>Keeps track of token retention at each layer</a:t>
            </a:r>
          </a:p>
          <a:p>
            <a:pPr marL="342900" indent="-342900">
              <a:buClr>
                <a:schemeClr val="tx1"/>
              </a:buClr>
              <a:buFont typeface="+mj-lt"/>
              <a:buAutoNum type="arabicPeriod"/>
            </a:pPr>
            <a:r>
              <a:rPr lang="en-US" dirty="0">
                <a:solidFill>
                  <a:schemeClr val="tx1"/>
                </a:solidFill>
              </a:rPr>
              <a:t>Performs classification after all blocks by applying layer normalization then extracting the class token</a:t>
            </a:r>
          </a:p>
        </p:txBody>
      </p:sp>
      <p:sp>
        <p:nvSpPr>
          <p:cNvPr id="95"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Tree>
    <p:extLst>
      <p:ext uri="{BB962C8B-B14F-4D97-AF65-F5344CB8AC3E}">
        <p14:creationId xmlns:p14="http://schemas.microsoft.com/office/powerpoint/2010/main" val="76461173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DC737-3363-7460-C14C-19D72D13D888}"/>
              </a:ext>
            </a:extLst>
          </p:cNvPr>
          <p:cNvSpPr>
            <a:spLocks noGrp="1"/>
          </p:cNvSpPr>
          <p:nvPr>
            <p:ph type="title"/>
          </p:nvPr>
        </p:nvSpPr>
        <p:spPr>
          <a:xfrm>
            <a:off x="603850" y="973668"/>
            <a:ext cx="10006642" cy="706964"/>
          </a:xfrm>
        </p:spPr>
        <p:txBody>
          <a:bodyPr/>
          <a:lstStyle/>
          <a:p>
            <a:r>
              <a:rPr lang="en-US" dirty="0"/>
              <a:t>Adaptive Transformers: Experimental Results</a:t>
            </a:r>
          </a:p>
        </p:txBody>
      </p:sp>
      <p:pic>
        <p:nvPicPr>
          <p:cNvPr id="7" name="Picture 6">
            <a:extLst>
              <a:ext uri="{FF2B5EF4-FFF2-40B4-BE49-F238E27FC236}">
                <a16:creationId xmlns:a16="http://schemas.microsoft.com/office/drawing/2014/main" id="{F22BADD2-12C7-BD95-7F91-C170EF2929D6}"/>
              </a:ext>
            </a:extLst>
          </p:cNvPr>
          <p:cNvPicPr>
            <a:picLocks noChangeAspect="1"/>
          </p:cNvPicPr>
          <p:nvPr/>
        </p:nvPicPr>
        <p:blipFill>
          <a:blip r:embed="rId2"/>
          <a:stretch>
            <a:fillRect/>
          </a:stretch>
        </p:blipFill>
        <p:spPr>
          <a:xfrm>
            <a:off x="6804723" y="2339278"/>
            <a:ext cx="5009703" cy="4191201"/>
          </a:xfrm>
          <a:prstGeom prst="rect">
            <a:avLst/>
          </a:prstGeom>
        </p:spPr>
      </p:pic>
      <p:graphicFrame>
        <p:nvGraphicFramePr>
          <p:cNvPr id="9" name="Table 8">
            <a:extLst>
              <a:ext uri="{FF2B5EF4-FFF2-40B4-BE49-F238E27FC236}">
                <a16:creationId xmlns:a16="http://schemas.microsoft.com/office/drawing/2014/main" id="{BE7A9DEC-29E6-98C6-7DA7-A4550CEECAEE}"/>
              </a:ext>
            </a:extLst>
          </p:cNvPr>
          <p:cNvGraphicFramePr>
            <a:graphicFrameLocks noGrp="1"/>
          </p:cNvGraphicFramePr>
          <p:nvPr>
            <p:extLst>
              <p:ext uri="{D42A27DB-BD31-4B8C-83A1-F6EECF244321}">
                <p14:modId xmlns:p14="http://schemas.microsoft.com/office/powerpoint/2010/main" val="3782478305"/>
              </p:ext>
            </p:extLst>
          </p:nvPr>
        </p:nvGraphicFramePr>
        <p:xfrm>
          <a:off x="3861672" y="2669716"/>
          <a:ext cx="2970374" cy="3214616"/>
        </p:xfrm>
        <a:graphic>
          <a:graphicData uri="http://schemas.openxmlformats.org/drawingml/2006/table">
            <a:tbl>
              <a:tblPr firstRow="1" firstCol="1" bandRow="1"/>
              <a:tblGrid>
                <a:gridCol w="1218159">
                  <a:extLst>
                    <a:ext uri="{9D8B030D-6E8A-4147-A177-3AD203B41FA5}">
                      <a16:colId xmlns:a16="http://schemas.microsoft.com/office/drawing/2014/main" val="512689319"/>
                    </a:ext>
                  </a:extLst>
                </a:gridCol>
                <a:gridCol w="652313">
                  <a:extLst>
                    <a:ext uri="{9D8B030D-6E8A-4147-A177-3AD203B41FA5}">
                      <a16:colId xmlns:a16="http://schemas.microsoft.com/office/drawing/2014/main" val="3436959573"/>
                    </a:ext>
                  </a:extLst>
                </a:gridCol>
                <a:gridCol w="517526">
                  <a:extLst>
                    <a:ext uri="{9D8B030D-6E8A-4147-A177-3AD203B41FA5}">
                      <a16:colId xmlns:a16="http://schemas.microsoft.com/office/drawing/2014/main" val="2185200276"/>
                    </a:ext>
                  </a:extLst>
                </a:gridCol>
                <a:gridCol w="582376">
                  <a:extLst>
                    <a:ext uri="{9D8B030D-6E8A-4147-A177-3AD203B41FA5}">
                      <a16:colId xmlns:a16="http://schemas.microsoft.com/office/drawing/2014/main" val="3508786376"/>
                    </a:ext>
                  </a:extLst>
                </a:gridCol>
              </a:tblGrid>
              <a:tr h="372800">
                <a:tc>
                  <a:txBody>
                    <a:bodyPr/>
                    <a:lstStyle/>
                    <a:p>
                      <a:pPr marL="0" marR="0" algn="just">
                        <a:buNone/>
                      </a:pPr>
                      <a:r>
                        <a:rPr lang="en-US" sz="1000" b="1">
                          <a:solidFill>
                            <a:srgbClr val="000000"/>
                          </a:solidFill>
                          <a:effectLst/>
                          <a:latin typeface="Times New Roman" panose="02020603050405020304" pitchFamily="18" charset="0"/>
                          <a:ea typeface="Times New Roman" panose="02020603050405020304" pitchFamily="18" charset="0"/>
                        </a:rPr>
                        <a:t>Class</a:t>
                      </a:r>
                      <a:endParaRPr lang="en-US" sz="1000">
                        <a:effectLst/>
                        <a:latin typeface="Times New Roman" panose="02020603050405020304" pitchFamily="18" charset="0"/>
                        <a:ea typeface="SimSun"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just">
                        <a:buNone/>
                      </a:pPr>
                      <a:r>
                        <a:rPr lang="en-US" sz="1000" b="1">
                          <a:solidFill>
                            <a:srgbClr val="000000"/>
                          </a:solidFill>
                          <a:effectLst/>
                          <a:latin typeface="Times New Roman" panose="02020603050405020304" pitchFamily="18" charset="0"/>
                          <a:ea typeface="Times New Roman" panose="02020603050405020304" pitchFamily="18" charset="0"/>
                        </a:rPr>
                        <a:t>Precision</a:t>
                      </a:r>
                      <a:endParaRPr lang="en-US" sz="1000">
                        <a:effectLst/>
                        <a:latin typeface="Times New Roman" panose="02020603050405020304" pitchFamily="18" charset="0"/>
                        <a:ea typeface="SimSun"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just">
                        <a:buNone/>
                      </a:pPr>
                      <a:r>
                        <a:rPr lang="en-US" sz="1000" b="1">
                          <a:solidFill>
                            <a:srgbClr val="000000"/>
                          </a:solidFill>
                          <a:effectLst/>
                          <a:latin typeface="Times New Roman" panose="02020603050405020304" pitchFamily="18" charset="0"/>
                          <a:ea typeface="Times New Roman" panose="02020603050405020304" pitchFamily="18" charset="0"/>
                        </a:rPr>
                        <a:t>Recall</a:t>
                      </a:r>
                      <a:endParaRPr lang="en-US" sz="1000">
                        <a:effectLst/>
                        <a:latin typeface="Times New Roman" panose="02020603050405020304" pitchFamily="18" charset="0"/>
                        <a:ea typeface="SimSun"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just">
                        <a:buNone/>
                      </a:pPr>
                      <a:r>
                        <a:rPr lang="en-US" sz="1000" b="1">
                          <a:solidFill>
                            <a:srgbClr val="000000"/>
                          </a:solidFill>
                          <a:effectLst/>
                          <a:latin typeface="Times New Roman" panose="02020603050405020304" pitchFamily="18" charset="0"/>
                          <a:ea typeface="Times New Roman" panose="02020603050405020304" pitchFamily="18" charset="0"/>
                        </a:rPr>
                        <a:t>F1Score</a:t>
                      </a:r>
                      <a:endParaRPr lang="en-US" sz="1000">
                        <a:effectLst/>
                        <a:latin typeface="Times New Roman" panose="02020603050405020304" pitchFamily="18" charset="0"/>
                        <a:ea typeface="SimSun"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13431385"/>
                  </a:ext>
                </a:extLst>
              </a:tr>
              <a:tr h="224456">
                <a:tc>
                  <a:txBody>
                    <a:bodyPr/>
                    <a:lstStyle/>
                    <a:p>
                      <a:pPr marL="0" marR="0" algn="just">
                        <a:buNone/>
                      </a:pPr>
                      <a:r>
                        <a:rPr lang="en-US" sz="1000" dirty="0">
                          <a:solidFill>
                            <a:srgbClr val="000000"/>
                          </a:solidFill>
                          <a:effectLst/>
                          <a:latin typeface="Times New Roman" panose="02020603050405020304" pitchFamily="18" charset="0"/>
                          <a:ea typeface="Times New Roman" panose="02020603050405020304" pitchFamily="18" charset="0"/>
                        </a:rPr>
                        <a:t>dyed-lifted-polyps</a:t>
                      </a:r>
                      <a:endParaRPr lang="en-US" sz="1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0.6385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0.5425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0.5866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9783228"/>
                  </a:ext>
                </a:extLst>
              </a:tr>
              <a:tr h="372800">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dyed-resection-margins</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0.6012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0.7123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0.6520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5379092"/>
                  </a:ext>
                </a:extLst>
              </a:tr>
              <a:tr h="224456">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esophagitis</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0.8448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0.6447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0.7313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35568541"/>
                  </a:ext>
                </a:extLst>
              </a:tr>
              <a:tr h="224456">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normal-cecum</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0.8741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0.8278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0.8503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44762811"/>
                  </a:ext>
                </a:extLst>
              </a:tr>
              <a:tr h="224456">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normal-pylorus</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0.9388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0.9517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0.9452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01930461"/>
                  </a:ext>
                </a:extLst>
              </a:tr>
              <a:tr h="224456">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normal-z-line</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0.7019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0.8848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dirty="0">
                          <a:effectLst/>
                          <a:latin typeface="Times New Roman" panose="02020603050405020304" pitchFamily="18" charset="0"/>
                          <a:ea typeface="SimSun" panose="02010600030101010101" pitchFamily="2" charset="-122"/>
                        </a:rPr>
                        <a:t>0.7828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6561486"/>
                  </a:ext>
                </a:extLst>
              </a:tr>
              <a:tr h="224456">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polyps</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0.6667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dirty="0">
                          <a:effectLst/>
                          <a:latin typeface="Times New Roman" panose="02020603050405020304" pitchFamily="18" charset="0"/>
                          <a:ea typeface="SimSun" panose="02010600030101010101" pitchFamily="2" charset="-122"/>
                        </a:rPr>
                        <a:t>0.6842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0.6753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1521677"/>
                  </a:ext>
                </a:extLst>
              </a:tr>
              <a:tr h="224456">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ulcerative-colitis</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0.7165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0.6691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0.6920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4077275"/>
                  </a:ext>
                </a:extLst>
              </a:tr>
              <a:tr h="224456">
                <a:tc gridSpan="4">
                  <a:txBody>
                    <a:bodyPr/>
                    <a:lstStyle/>
                    <a:p>
                      <a:pPr marL="0" marR="0" algn="ctr">
                        <a:buNone/>
                      </a:pPr>
                      <a:r>
                        <a:rPr lang="en-US" sz="1000" b="1">
                          <a:solidFill>
                            <a:srgbClr val="000000"/>
                          </a:solidFill>
                          <a:effectLst/>
                          <a:latin typeface="Times New Roman" panose="02020603050405020304" pitchFamily="18" charset="0"/>
                          <a:ea typeface="Times New Roman" panose="02020603050405020304" pitchFamily="18" charset="0"/>
                        </a:rPr>
                        <a:t>Results</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75473100"/>
                  </a:ext>
                </a:extLst>
              </a:tr>
              <a:tr h="224456">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macro avg</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0.7480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0.7400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0.7390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29720356"/>
                  </a:ext>
                </a:extLst>
              </a:tr>
              <a:tr h="224456">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weighted avg</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0.7590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0.7620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000">
                          <a:effectLst/>
                          <a:latin typeface="Times New Roman" panose="02020603050405020304" pitchFamily="18" charset="0"/>
                          <a:ea typeface="SimSun" panose="02010600030101010101" pitchFamily="2" charset="-122"/>
                        </a:rPr>
                        <a:t>0.7560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9095622"/>
                  </a:ext>
                </a:extLst>
              </a:tr>
              <a:tr h="224456">
                <a:tc>
                  <a:txBody>
                    <a:bodyPr/>
                    <a:lstStyle/>
                    <a:p>
                      <a:pPr marL="0" marR="0" algn="just">
                        <a:buNone/>
                      </a:pPr>
                      <a:r>
                        <a:rPr lang="en-US" sz="1000">
                          <a:solidFill>
                            <a:srgbClr val="000000"/>
                          </a:solidFill>
                          <a:effectLst/>
                          <a:latin typeface="Times New Roman" panose="02020603050405020304" pitchFamily="18" charset="0"/>
                          <a:ea typeface="Times New Roman" panose="02020603050405020304" pitchFamily="18" charset="0"/>
                        </a:rPr>
                        <a:t>accuracy</a:t>
                      </a:r>
                      <a:endParaRPr lang="en-US" sz="1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3">
                  <a:txBody>
                    <a:bodyPr/>
                    <a:lstStyle/>
                    <a:p>
                      <a:pPr marL="0" marR="0" algn="ctr">
                        <a:buNone/>
                      </a:pPr>
                      <a:r>
                        <a:rPr lang="en-US" sz="1000" dirty="0">
                          <a:solidFill>
                            <a:srgbClr val="000000"/>
                          </a:solidFill>
                          <a:effectLst/>
                          <a:latin typeface="Times New Roman" panose="02020603050405020304" pitchFamily="18" charset="0"/>
                          <a:ea typeface="Times New Roman" panose="02020603050405020304" pitchFamily="18" charset="0"/>
                        </a:rPr>
                        <a:t>0.7620</a:t>
                      </a:r>
                      <a:endParaRPr lang="en-US" sz="1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08271206"/>
                  </a:ext>
                </a:extLst>
              </a:tr>
            </a:tbl>
          </a:graphicData>
        </a:graphic>
      </p:graphicFrame>
      <p:sp>
        <p:nvSpPr>
          <p:cNvPr id="13" name="TextBox 12">
            <a:extLst>
              <a:ext uri="{FF2B5EF4-FFF2-40B4-BE49-F238E27FC236}">
                <a16:creationId xmlns:a16="http://schemas.microsoft.com/office/drawing/2014/main" id="{EBC69B5F-3A70-4DF8-1723-EAE8EB9D3F36}"/>
              </a:ext>
            </a:extLst>
          </p:cNvPr>
          <p:cNvSpPr txBox="1"/>
          <p:nvPr/>
        </p:nvSpPr>
        <p:spPr>
          <a:xfrm>
            <a:off x="131553" y="2142104"/>
            <a:ext cx="3655443" cy="4247317"/>
          </a:xfrm>
          <a:prstGeom prst="rect">
            <a:avLst/>
          </a:prstGeom>
          <a:noFill/>
        </p:spPr>
        <p:txBody>
          <a:bodyPr wrap="square">
            <a:spAutoFit/>
          </a:bodyPr>
          <a:lstStyle/>
          <a:p>
            <a:pPr marL="285750" indent="-285750">
              <a:buFont typeface="Arial" panose="020B0604020202020204" pitchFamily="34" charset="0"/>
              <a:buChar char="•"/>
            </a:pPr>
            <a:r>
              <a:rPr lang="en-US" dirty="0"/>
              <a:t>The model performs especially well in identifying the “normal” classes with high accuracy.</a:t>
            </a:r>
          </a:p>
          <a:p>
            <a:endParaRPr lang="en-US" dirty="0"/>
          </a:p>
          <a:p>
            <a:pPr marL="285750" indent="-285750">
              <a:buFont typeface="Arial" panose="020B0604020202020204" pitchFamily="34" charset="0"/>
              <a:buChar char="•"/>
            </a:pPr>
            <a:r>
              <a:rPr lang="en-US" dirty="0"/>
              <a:t>These results suggest that the model effectively captures distinct and well-defined features.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contrast, classes such as polyps and any dyed class remain more challenging, with higher misclassification rates. </a:t>
            </a:r>
          </a:p>
        </p:txBody>
      </p:sp>
    </p:spTree>
    <p:extLst>
      <p:ext uri="{BB962C8B-B14F-4D97-AF65-F5344CB8AC3E}">
        <p14:creationId xmlns:p14="http://schemas.microsoft.com/office/powerpoint/2010/main" val="4006064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8" name="Rectangle 7">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US"/>
            </a:p>
          </p:txBody>
        </p:sp>
      </p:grpSp>
      <p:sp>
        <p:nvSpPr>
          <p:cNvPr id="2" name="Title 1">
            <a:extLst>
              <a:ext uri="{FF2B5EF4-FFF2-40B4-BE49-F238E27FC236}">
                <a16:creationId xmlns:a16="http://schemas.microsoft.com/office/drawing/2014/main" id="{43677CB6-FF2E-D8E7-D44A-5F609B46FAC6}"/>
              </a:ext>
            </a:extLst>
          </p:cNvPr>
          <p:cNvSpPr>
            <a:spLocks noGrp="1"/>
          </p:cNvSpPr>
          <p:nvPr>
            <p:ph type="ctrTitle"/>
          </p:nvPr>
        </p:nvSpPr>
        <p:spPr>
          <a:xfrm>
            <a:off x="4678420" y="1370143"/>
            <a:ext cx="6391270" cy="4157446"/>
          </a:xfrm>
        </p:spPr>
        <p:txBody>
          <a:bodyPr anchor="ctr">
            <a:normAutofit/>
          </a:bodyPr>
          <a:lstStyle/>
          <a:p>
            <a:r>
              <a:rPr lang="en-US" sz="6600">
                <a:solidFill>
                  <a:schemeClr val="tx1"/>
                </a:solidFill>
              </a:rPr>
              <a:t>Conclusion</a:t>
            </a:r>
          </a:p>
        </p:txBody>
      </p:sp>
      <p:cxnSp>
        <p:nvCxnSpPr>
          <p:cNvPr id="11" name="Straight Connector 10">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424075"/>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5B083-093F-9AF3-B155-565F3F7A6062}"/>
              </a:ext>
            </a:extLst>
          </p:cNvPr>
          <p:cNvSpPr>
            <a:spLocks noGrp="1"/>
          </p:cNvSpPr>
          <p:nvPr>
            <p:ph type="title"/>
          </p:nvPr>
        </p:nvSpPr>
        <p:spPr/>
        <p:txBody>
          <a:bodyPr/>
          <a:lstStyle/>
          <a:p>
            <a:r>
              <a:rPr lang="en-US"/>
              <a:t>Future Work</a:t>
            </a:r>
          </a:p>
        </p:txBody>
      </p:sp>
      <p:sp>
        <p:nvSpPr>
          <p:cNvPr id="3" name="Text Placeholder 2">
            <a:extLst>
              <a:ext uri="{FF2B5EF4-FFF2-40B4-BE49-F238E27FC236}">
                <a16:creationId xmlns:a16="http://schemas.microsoft.com/office/drawing/2014/main" id="{94A0991B-28FC-E4C2-5C66-484140835BAE}"/>
              </a:ext>
            </a:extLst>
          </p:cNvPr>
          <p:cNvSpPr>
            <a:spLocks noGrp="1"/>
          </p:cNvSpPr>
          <p:nvPr>
            <p:ph type="body" idx="1"/>
          </p:nvPr>
        </p:nvSpPr>
        <p:spPr/>
        <p:txBody>
          <a:bodyPr/>
          <a:lstStyle/>
          <a:p>
            <a:r>
              <a:rPr lang="en-US" dirty="0"/>
              <a:t>Further refine model architectures and hyperparameters.</a:t>
            </a:r>
          </a:p>
          <a:p>
            <a:r>
              <a:rPr lang="en-US" dirty="0"/>
              <a:t>Integrate more clinical data and expert feedback specially to try to tune the ROI detection.</a:t>
            </a:r>
          </a:p>
          <a:p>
            <a:r>
              <a:rPr lang="en-US" dirty="0"/>
              <a:t>Explore hybrid models and advanced augmentation techniques to improve performance.</a:t>
            </a:r>
          </a:p>
          <a:p>
            <a:r>
              <a:rPr lang="en-US" dirty="0"/>
              <a:t>The hybrid model with most potential in my opinion is merging the YOLO based model with the Adaptive transformers model. </a:t>
            </a:r>
          </a:p>
        </p:txBody>
      </p:sp>
    </p:spTree>
    <p:extLst>
      <p:ext uri="{BB962C8B-B14F-4D97-AF65-F5344CB8AC3E}">
        <p14:creationId xmlns:p14="http://schemas.microsoft.com/office/powerpoint/2010/main" val="3749434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Oval 11">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Oval 12">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8"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9"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1" name="Rectangle 20">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en-US"/>
          </a:p>
        </p:txBody>
      </p:sp>
      <p:sp>
        <p:nvSpPr>
          <p:cNvPr id="25"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7"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2" name="Title 1">
            <a:extLst>
              <a:ext uri="{FF2B5EF4-FFF2-40B4-BE49-F238E27FC236}">
                <a16:creationId xmlns:a16="http://schemas.microsoft.com/office/drawing/2014/main" id="{DAB4D22F-EB6C-0BDC-29CB-6B3FE658C93C}"/>
              </a:ext>
            </a:extLst>
          </p:cNvPr>
          <p:cNvSpPr>
            <a:spLocks noGrp="1"/>
          </p:cNvSpPr>
          <p:nvPr>
            <p:ph type="title"/>
          </p:nvPr>
        </p:nvSpPr>
        <p:spPr>
          <a:xfrm>
            <a:off x="639098" y="629265"/>
            <a:ext cx="6072776" cy="1622322"/>
          </a:xfrm>
        </p:spPr>
        <p:txBody>
          <a:bodyPr vert="horz" lIns="91440" tIns="45720" rIns="91440" bIns="45720" rtlCol="0" anchor="ctr">
            <a:normAutofit/>
          </a:bodyPr>
          <a:lstStyle/>
          <a:p>
            <a:r>
              <a:rPr lang="en-US" dirty="0">
                <a:solidFill>
                  <a:srgbClr val="FFFFFF"/>
                </a:solidFill>
              </a:rPr>
              <a:t>Introduction</a:t>
            </a:r>
          </a:p>
        </p:txBody>
      </p:sp>
      <p:pic>
        <p:nvPicPr>
          <p:cNvPr id="5" name="Picture 4">
            <a:extLst>
              <a:ext uri="{FF2B5EF4-FFF2-40B4-BE49-F238E27FC236}">
                <a16:creationId xmlns:a16="http://schemas.microsoft.com/office/drawing/2014/main" id="{2AC46BD9-35AC-637B-6982-054428E853C9}"/>
              </a:ext>
            </a:extLst>
          </p:cNvPr>
          <p:cNvPicPr>
            <a:picLocks noChangeAspect="1"/>
          </p:cNvPicPr>
          <p:nvPr/>
        </p:nvPicPr>
        <p:blipFill>
          <a:blip r:embed="rId4"/>
          <a:srcRect l="16607" r="39301"/>
          <a:stretch/>
        </p:blipFill>
        <p:spPr>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29" name="Rectangle 28">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Oval 30">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Oval 32">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 Placeholder 2">
            <a:extLst>
              <a:ext uri="{FF2B5EF4-FFF2-40B4-BE49-F238E27FC236}">
                <a16:creationId xmlns:a16="http://schemas.microsoft.com/office/drawing/2014/main" id="{8CD5A103-829F-A213-526C-237364E6CBD4}"/>
              </a:ext>
            </a:extLst>
          </p:cNvPr>
          <p:cNvSpPr>
            <a:spLocks noGrp="1"/>
          </p:cNvSpPr>
          <p:nvPr>
            <p:ph type="body" idx="1"/>
          </p:nvPr>
        </p:nvSpPr>
        <p:spPr>
          <a:xfrm>
            <a:off x="631029" y="1802779"/>
            <a:ext cx="6072776" cy="3811740"/>
          </a:xfrm>
        </p:spPr>
        <p:txBody>
          <a:bodyPr vert="horz" lIns="91440" tIns="45720" rIns="91440" bIns="45720" rtlCol="0" anchor="ctr">
            <a:normAutofit/>
          </a:bodyPr>
          <a:lstStyle/>
          <a:p>
            <a:pPr>
              <a:lnSpc>
                <a:spcPct val="150000"/>
              </a:lnSpc>
            </a:pPr>
            <a:r>
              <a:rPr lang="en-US" sz="2000" dirty="0">
                <a:solidFill>
                  <a:srgbClr val="FFFFFF"/>
                </a:solidFill>
              </a:rPr>
              <a:t>IBDs are a significant global health challenge that requires early diagnosis.</a:t>
            </a:r>
          </a:p>
          <a:p>
            <a:pPr>
              <a:lnSpc>
                <a:spcPct val="150000"/>
              </a:lnSpc>
            </a:pPr>
            <a:r>
              <a:rPr lang="en-US" sz="2000" dirty="0">
                <a:solidFill>
                  <a:srgbClr val="FFFFFF"/>
                </a:solidFill>
              </a:rPr>
              <a:t>Traditional diagnostic methods are invasive and expensive.</a:t>
            </a:r>
          </a:p>
          <a:p>
            <a:pPr>
              <a:lnSpc>
                <a:spcPct val="150000"/>
              </a:lnSpc>
            </a:pPr>
            <a:r>
              <a:rPr lang="en-US" sz="2000" dirty="0">
                <a:solidFill>
                  <a:srgbClr val="FFFFFF"/>
                </a:solidFill>
              </a:rPr>
              <a:t>AI-driven techniques offer non-invasive and rapid diagnostic alternatives.</a:t>
            </a:r>
          </a:p>
        </p:txBody>
      </p:sp>
    </p:spTree>
    <p:extLst>
      <p:ext uri="{BB962C8B-B14F-4D97-AF65-F5344CB8AC3E}">
        <p14:creationId xmlns:p14="http://schemas.microsoft.com/office/powerpoint/2010/main" val="221412525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C265-4234-C85D-EB7C-7D53DE38749D}"/>
              </a:ext>
            </a:extLst>
          </p:cNvPr>
          <p:cNvSpPr>
            <a:spLocks noGrp="1"/>
          </p:cNvSpPr>
          <p:nvPr>
            <p:ph type="title"/>
          </p:nvPr>
        </p:nvSpPr>
        <p:spPr/>
        <p:txBody>
          <a:bodyPr/>
          <a:lstStyle/>
          <a:p>
            <a:r>
              <a:rPr lang="en-US"/>
              <a:t>Acknowledgements</a:t>
            </a:r>
          </a:p>
        </p:txBody>
      </p:sp>
      <p:sp>
        <p:nvSpPr>
          <p:cNvPr id="3" name="Text Placeholder 2">
            <a:extLst>
              <a:ext uri="{FF2B5EF4-FFF2-40B4-BE49-F238E27FC236}">
                <a16:creationId xmlns:a16="http://schemas.microsoft.com/office/drawing/2014/main" id="{93F9E1A1-3222-D7C4-7168-745B7D677888}"/>
              </a:ext>
            </a:extLst>
          </p:cNvPr>
          <p:cNvSpPr>
            <a:spLocks noGrp="1"/>
          </p:cNvSpPr>
          <p:nvPr>
            <p:ph type="body" idx="1"/>
          </p:nvPr>
        </p:nvSpPr>
        <p:spPr>
          <a:xfrm>
            <a:off x="1154954" y="2225615"/>
            <a:ext cx="8761413" cy="4408098"/>
          </a:xfrm>
        </p:spPr>
        <p:txBody>
          <a:bodyPr>
            <a:normAutofit/>
          </a:bodyPr>
          <a:lstStyle/>
          <a:p>
            <a:pPr>
              <a:lnSpc>
                <a:spcPct val="200000"/>
              </a:lnSpc>
            </a:pPr>
            <a:r>
              <a:rPr lang="en-US" dirty="0"/>
              <a:t>Thanks to Simula Research Laboratory and </a:t>
            </a:r>
            <a:r>
              <a:rPr lang="en-US" dirty="0" err="1"/>
              <a:t>SimulaMet</a:t>
            </a:r>
            <a:r>
              <a:rPr lang="en-US" dirty="0"/>
              <a:t> for providing the Kvasir v2 dataset.</a:t>
            </a:r>
          </a:p>
          <a:p>
            <a:pPr>
              <a:lnSpc>
                <a:spcPct val="200000"/>
              </a:lnSpc>
            </a:pPr>
            <a:r>
              <a:rPr lang="fr-FR" dirty="0" err="1"/>
              <a:t>Thanks</a:t>
            </a:r>
            <a:r>
              <a:rPr lang="fr-FR" dirty="0"/>
              <a:t> to L. Meng et al., for </a:t>
            </a:r>
            <a:r>
              <a:rPr lang="fr-FR" dirty="0" err="1"/>
              <a:t>their</a:t>
            </a:r>
            <a:r>
              <a:rPr lang="fr-FR" dirty="0"/>
              <a:t> </a:t>
            </a:r>
            <a:r>
              <a:rPr lang="fr-FR" dirty="0" err="1"/>
              <a:t>work</a:t>
            </a:r>
            <a:r>
              <a:rPr lang="fr-FR" dirty="0"/>
              <a:t> on “AdaViT: Adaptive Vision Transformers for Efficient Image Recognition” </a:t>
            </a:r>
          </a:p>
          <a:p>
            <a:pPr>
              <a:lnSpc>
                <a:spcPct val="200000"/>
              </a:lnSpc>
            </a:pPr>
            <a:r>
              <a:rPr lang="en-US" dirty="0"/>
              <a:t>Gratitude to my supervisors: Dr. Sabah Mohammed and  Dr. Jinan Fiaidhi for all guidance and research support received.</a:t>
            </a:r>
          </a:p>
          <a:p>
            <a:pPr>
              <a:lnSpc>
                <a:spcPct val="200000"/>
              </a:lnSpc>
            </a:pPr>
            <a:r>
              <a:rPr lang="en-US" dirty="0"/>
              <a:t>This presentation is part of the COMP9800 MSc Project course.</a:t>
            </a:r>
          </a:p>
          <a:p>
            <a:pPr>
              <a:lnSpc>
                <a:spcPct val="200000"/>
              </a:lnSpc>
            </a:pPr>
            <a:endParaRPr lang="en-US" dirty="0"/>
          </a:p>
        </p:txBody>
      </p:sp>
    </p:spTree>
    <p:extLst>
      <p:ext uri="{BB962C8B-B14F-4D97-AF65-F5344CB8AC3E}">
        <p14:creationId xmlns:p14="http://schemas.microsoft.com/office/powerpoint/2010/main" val="3675000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3" name="Rectangle 12">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3D black question marks with one yellow question mark">
            <a:extLst>
              <a:ext uri="{FF2B5EF4-FFF2-40B4-BE49-F238E27FC236}">
                <a16:creationId xmlns:a16="http://schemas.microsoft.com/office/drawing/2014/main" id="{197E39B6-F8BB-BAC4-CC38-781E97EECA87}"/>
              </a:ext>
            </a:extLst>
          </p:cNvPr>
          <p:cNvPicPr>
            <a:picLocks noChangeAspect="1"/>
          </p:cNvPicPr>
          <p:nvPr/>
        </p:nvPicPr>
        <p:blipFill>
          <a:blip r:embed="rId3"/>
          <a:srcRect l="11360" r="-1" b="-1"/>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5" name="Freeform: Shape 14">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a:extLst>
              <a:ext uri="{FF2B5EF4-FFF2-40B4-BE49-F238E27FC236}">
                <a16:creationId xmlns:a16="http://schemas.microsoft.com/office/drawing/2014/main" id="{B06F7183-8C06-B5F9-D53B-ADDD2A9D78C3}"/>
              </a:ext>
            </a:extLst>
          </p:cNvPr>
          <p:cNvSpPr>
            <a:spLocks noGrp="1"/>
          </p:cNvSpPr>
          <p:nvPr>
            <p:ph type="title"/>
          </p:nvPr>
        </p:nvSpPr>
        <p:spPr>
          <a:xfrm>
            <a:off x="892199" y="4854346"/>
            <a:ext cx="10407602" cy="868026"/>
          </a:xfrm>
        </p:spPr>
        <p:txBody>
          <a:bodyPr vert="horz" lIns="91440" tIns="45720" rIns="91440" bIns="45720" rtlCol="0" anchor="b">
            <a:normAutofit/>
          </a:bodyPr>
          <a:lstStyle/>
          <a:p>
            <a:pPr algn="ctr"/>
            <a:r>
              <a:rPr lang="en-US" sz="4400">
                <a:solidFill>
                  <a:srgbClr val="EBEBEB"/>
                </a:solidFill>
              </a:rPr>
              <a:t>Questions &amp; Answers</a:t>
            </a:r>
          </a:p>
        </p:txBody>
      </p:sp>
      <p:sp>
        <p:nvSpPr>
          <p:cNvPr id="19"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98811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Oval 10">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Oval 11">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Oval 12">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7"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8"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0" name="Rectangle 19">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22" name="Group 21">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3" name="Rectangle 22">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Oval 23">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Oval 24">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8"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29"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a:extLst>
              <a:ext uri="{FF2B5EF4-FFF2-40B4-BE49-F238E27FC236}">
                <a16:creationId xmlns:a16="http://schemas.microsoft.com/office/drawing/2014/main" id="{4A53B79A-7FC7-2968-7304-05D3956A8BFC}"/>
              </a:ext>
            </a:extLst>
          </p:cNvPr>
          <p:cNvSpPr>
            <a:spLocks noGrp="1"/>
          </p:cNvSpPr>
          <p:nvPr>
            <p:ph type="title"/>
          </p:nvPr>
        </p:nvSpPr>
        <p:spPr>
          <a:xfrm>
            <a:off x="1154955" y="973668"/>
            <a:ext cx="2942210" cy="2362201"/>
          </a:xfrm>
        </p:spPr>
        <p:txBody>
          <a:bodyPr vert="horz" lIns="91440" tIns="45720" rIns="91440" bIns="45720" rtlCol="0" anchor="ctr">
            <a:normAutofit/>
          </a:bodyPr>
          <a:lstStyle/>
          <a:p>
            <a:r>
              <a:rPr lang="en-US" dirty="0">
                <a:solidFill>
                  <a:srgbClr val="EBEBEB"/>
                </a:solidFill>
              </a:rPr>
              <a:t>Research Objectives</a:t>
            </a:r>
          </a:p>
        </p:txBody>
      </p:sp>
      <p:sp>
        <p:nvSpPr>
          <p:cNvPr id="31" name="Rectangle 30">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Text Placeholder 2">
            <a:extLst>
              <a:ext uri="{FF2B5EF4-FFF2-40B4-BE49-F238E27FC236}">
                <a16:creationId xmlns:a16="http://schemas.microsoft.com/office/drawing/2014/main" id="{9D40451E-C4BC-7381-B08A-7C3D3CCFDA4E}"/>
              </a:ext>
            </a:extLst>
          </p:cNvPr>
          <p:cNvGraphicFramePr/>
          <p:nvPr>
            <p:extLst>
              <p:ext uri="{D42A27DB-BD31-4B8C-83A1-F6EECF244321}">
                <p14:modId xmlns:p14="http://schemas.microsoft.com/office/powerpoint/2010/main" val="3153769381"/>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3ACD317D-28AD-6FE6-6E25-69EC0128DD75}"/>
              </a:ext>
            </a:extLst>
          </p:cNvPr>
          <p:cNvPicPr>
            <a:picLocks noChangeAspect="1"/>
          </p:cNvPicPr>
          <p:nvPr/>
        </p:nvPicPr>
        <p:blipFill>
          <a:blip r:embed="rId8"/>
          <a:stretch>
            <a:fillRect/>
          </a:stretch>
        </p:blipFill>
        <p:spPr>
          <a:xfrm>
            <a:off x="1183036" y="3399877"/>
            <a:ext cx="2438400" cy="2438400"/>
          </a:xfrm>
          <a:prstGeom prst="rect">
            <a:avLst/>
          </a:prstGeom>
        </p:spPr>
      </p:pic>
    </p:spTree>
    <p:extLst>
      <p:ext uri="{BB962C8B-B14F-4D97-AF65-F5344CB8AC3E}">
        <p14:creationId xmlns:p14="http://schemas.microsoft.com/office/powerpoint/2010/main" val="333169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Oval 11">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Oval 12">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8"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9"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1" name="Rectangle 20">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53B20A0-F7BE-735C-94A3-F69EBD5DE834}"/>
              </a:ext>
            </a:extLst>
          </p:cNvPr>
          <p:cNvSpPr>
            <a:spLocks noGrp="1"/>
          </p:cNvSpPr>
          <p:nvPr>
            <p:ph type="title"/>
          </p:nvPr>
        </p:nvSpPr>
        <p:spPr>
          <a:xfrm>
            <a:off x="1154954" y="973668"/>
            <a:ext cx="8761413" cy="706964"/>
          </a:xfrm>
        </p:spPr>
        <p:txBody>
          <a:bodyPr vert="horz" lIns="91440" tIns="45720" rIns="91440" bIns="45720" rtlCol="0" anchor="ctr">
            <a:normAutofit fontScale="90000"/>
          </a:bodyPr>
          <a:lstStyle/>
          <a:p>
            <a:r>
              <a:rPr lang="en-US" b="0" i="0" kern="1200" dirty="0">
                <a:solidFill>
                  <a:srgbClr val="EBEBEB"/>
                </a:solidFill>
                <a:latin typeface="+mj-lt"/>
                <a:ea typeface="+mj-ea"/>
                <a:cs typeface="+mj-cs"/>
              </a:rPr>
              <a:t>Related Work: Vision Transformers (ViTs)</a:t>
            </a:r>
          </a:p>
        </p:txBody>
      </p:sp>
      <p:pic>
        <p:nvPicPr>
          <p:cNvPr id="5" name="Picture 4">
            <a:extLst>
              <a:ext uri="{FF2B5EF4-FFF2-40B4-BE49-F238E27FC236}">
                <a16:creationId xmlns:a16="http://schemas.microsoft.com/office/drawing/2014/main" id="{C938BDA1-17D8-6EF7-1F8B-16D47B372B0C}"/>
              </a:ext>
            </a:extLst>
          </p:cNvPr>
          <p:cNvPicPr>
            <a:picLocks noChangeAspect="1"/>
          </p:cNvPicPr>
          <p:nvPr/>
        </p:nvPicPr>
        <p:blipFill>
          <a:blip r:embed="rId4"/>
          <a:stretch>
            <a:fillRect/>
          </a:stretch>
        </p:blipFill>
        <p:spPr>
          <a:xfrm>
            <a:off x="1306108" y="2775951"/>
            <a:ext cx="4035741" cy="3067163"/>
          </a:xfrm>
          <a:prstGeom prst="roundRect">
            <a:avLst>
              <a:gd name="adj" fmla="val 1858"/>
            </a:avLst>
          </a:prstGeom>
          <a:effectLst>
            <a:outerShdw blurRad="50800" dist="50800" dir="5400000" algn="tl" rotWithShape="0">
              <a:srgbClr val="000000">
                <a:alpha val="43000"/>
              </a:srgbClr>
            </a:outerShdw>
          </a:effectLst>
        </p:spPr>
      </p:pic>
      <p:sp>
        <p:nvSpPr>
          <p:cNvPr id="3" name="Text Placeholder 2">
            <a:extLst>
              <a:ext uri="{FF2B5EF4-FFF2-40B4-BE49-F238E27FC236}">
                <a16:creationId xmlns:a16="http://schemas.microsoft.com/office/drawing/2014/main" id="{009D1329-BDE8-FF56-6538-AA9CFE1BB063}"/>
              </a:ext>
            </a:extLst>
          </p:cNvPr>
          <p:cNvSpPr>
            <a:spLocks noGrp="1"/>
          </p:cNvSpPr>
          <p:nvPr>
            <p:ph type="body" idx="1"/>
          </p:nvPr>
        </p:nvSpPr>
        <p:spPr>
          <a:xfrm>
            <a:off x="5980954" y="2603500"/>
            <a:ext cx="5211979" cy="3416300"/>
          </a:xfrm>
        </p:spPr>
        <p:txBody>
          <a:bodyPr vert="horz" lIns="91440" tIns="45720" rIns="91440" bIns="45720" rtlCol="0" anchor="ctr">
            <a:normAutofit/>
          </a:bodyPr>
          <a:lstStyle/>
          <a:p>
            <a:pPr>
              <a:lnSpc>
                <a:spcPct val="90000"/>
              </a:lnSpc>
            </a:pPr>
            <a:r>
              <a:rPr lang="en-US" sz="1100"/>
              <a:t>ViTs outperform CNNs in medical imaging tasks requiring global spatial understanding.</a:t>
            </a:r>
          </a:p>
          <a:p>
            <a:pPr>
              <a:lnSpc>
                <a:spcPct val="90000"/>
              </a:lnSpc>
            </a:pPr>
            <a:endParaRPr lang="en-US" sz="1100"/>
          </a:p>
          <a:p>
            <a:pPr>
              <a:lnSpc>
                <a:spcPct val="90000"/>
              </a:lnSpc>
            </a:pPr>
            <a:r>
              <a:rPr lang="en-US" sz="1100"/>
              <a:t>They analyze image patches using self-attention to detect subtle IBD patterns.</a:t>
            </a:r>
          </a:p>
          <a:p>
            <a:pPr>
              <a:lnSpc>
                <a:spcPct val="90000"/>
              </a:lnSpc>
            </a:pPr>
            <a:endParaRPr lang="en-US" sz="1100"/>
          </a:p>
          <a:p>
            <a:pPr>
              <a:lnSpc>
                <a:spcPct val="90000"/>
              </a:lnSpc>
            </a:pPr>
            <a:r>
              <a:rPr lang="en-US" sz="1100"/>
              <a:t>Self-supervised models like DINO reduce dependency on labeled medical data.</a:t>
            </a:r>
          </a:p>
          <a:p>
            <a:pPr>
              <a:lnSpc>
                <a:spcPct val="90000"/>
              </a:lnSpc>
            </a:pPr>
            <a:endParaRPr lang="en-US" sz="1100"/>
          </a:p>
          <a:p>
            <a:pPr>
              <a:lnSpc>
                <a:spcPct val="90000"/>
              </a:lnSpc>
            </a:pPr>
            <a:r>
              <a:rPr lang="en-US" sz="1100"/>
              <a:t>Spatial Transformer Networks (STNs) improve robustness by focusing on relevant image regions.</a:t>
            </a:r>
          </a:p>
          <a:p>
            <a:pPr>
              <a:lnSpc>
                <a:spcPct val="90000"/>
              </a:lnSpc>
            </a:pPr>
            <a:endParaRPr lang="en-US" sz="1100"/>
          </a:p>
          <a:p>
            <a:pPr>
              <a:lnSpc>
                <a:spcPct val="90000"/>
              </a:lnSpc>
            </a:pPr>
            <a:r>
              <a:rPr lang="en-US" sz="1100"/>
              <a:t>These transformer-based models offer accurate, non-invasive tools for early IBD diagnosis.</a:t>
            </a:r>
          </a:p>
        </p:txBody>
      </p:sp>
    </p:spTree>
    <p:extLst>
      <p:ext uri="{BB962C8B-B14F-4D97-AF65-F5344CB8AC3E}">
        <p14:creationId xmlns:p14="http://schemas.microsoft.com/office/powerpoint/2010/main" val="2583689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Oval 10">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Oval 11">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Oval 12">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7"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8"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0" name="Rectangle 19">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22" name="Group 21">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3" name="Rectangle 22">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US"/>
            </a:p>
          </p:txBody>
        </p:sp>
      </p:grpSp>
      <p:sp>
        <p:nvSpPr>
          <p:cNvPr id="2" name="Title 1">
            <a:extLst>
              <a:ext uri="{FF2B5EF4-FFF2-40B4-BE49-F238E27FC236}">
                <a16:creationId xmlns:a16="http://schemas.microsoft.com/office/drawing/2014/main" id="{1593D230-09A1-5CAB-CFE7-946CF7CE2783}"/>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a:solidFill>
                  <a:srgbClr val="FFFFFF"/>
                </a:solidFill>
              </a:rPr>
              <a:t>Dataset Overview</a:t>
            </a:r>
          </a:p>
        </p:txBody>
      </p:sp>
      <p:sp>
        <p:nvSpPr>
          <p:cNvPr id="26" name="Rectangle 25">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Text Placeholder 2">
            <a:extLst>
              <a:ext uri="{FF2B5EF4-FFF2-40B4-BE49-F238E27FC236}">
                <a16:creationId xmlns:a16="http://schemas.microsoft.com/office/drawing/2014/main" id="{E7D0D17E-D2BF-A87D-B48F-AE41D7B9578A}"/>
              </a:ext>
            </a:extLst>
          </p:cNvPr>
          <p:cNvGraphicFramePr/>
          <p:nvPr>
            <p:extLst>
              <p:ext uri="{D42A27DB-BD31-4B8C-83A1-F6EECF244321}">
                <p14:modId xmlns:p14="http://schemas.microsoft.com/office/powerpoint/2010/main" val="199885514"/>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660952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A0AB-233A-2B5E-5519-0DCB82E67BE7}"/>
              </a:ext>
            </a:extLst>
          </p:cNvPr>
          <p:cNvSpPr>
            <a:spLocks noGrp="1"/>
          </p:cNvSpPr>
          <p:nvPr>
            <p:ph type="title"/>
          </p:nvPr>
        </p:nvSpPr>
        <p:spPr/>
        <p:txBody>
          <a:bodyPr/>
          <a:lstStyle/>
          <a:p>
            <a:r>
              <a:rPr lang="en-US" sz="3200" dirty="0"/>
              <a:t>Example classes of the Kvasir-V2 dataset</a:t>
            </a:r>
          </a:p>
        </p:txBody>
      </p:sp>
      <p:pic>
        <p:nvPicPr>
          <p:cNvPr id="5" name="Picture 4" descr="A close-up of a stomach&#10;&#10;AI-generated content may be incorrect.">
            <a:extLst>
              <a:ext uri="{FF2B5EF4-FFF2-40B4-BE49-F238E27FC236}">
                <a16:creationId xmlns:a16="http://schemas.microsoft.com/office/drawing/2014/main" id="{FBD17AB0-BD9F-27C7-A107-98B9EACCE3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73" y="2813539"/>
            <a:ext cx="3214418" cy="2571534"/>
          </a:xfrm>
          <a:prstGeom prst="rect">
            <a:avLst/>
          </a:prstGeom>
        </p:spPr>
      </p:pic>
      <p:sp>
        <p:nvSpPr>
          <p:cNvPr id="6" name="TextBox 5">
            <a:extLst>
              <a:ext uri="{FF2B5EF4-FFF2-40B4-BE49-F238E27FC236}">
                <a16:creationId xmlns:a16="http://schemas.microsoft.com/office/drawing/2014/main" id="{9FD581DA-CD76-A581-E881-900AA7B2F2A3}"/>
              </a:ext>
            </a:extLst>
          </p:cNvPr>
          <p:cNvSpPr txBox="1"/>
          <p:nvPr/>
        </p:nvSpPr>
        <p:spPr>
          <a:xfrm>
            <a:off x="983273" y="5546378"/>
            <a:ext cx="3114989" cy="369332"/>
          </a:xfrm>
          <a:prstGeom prst="rect">
            <a:avLst/>
          </a:prstGeom>
          <a:noFill/>
        </p:spPr>
        <p:txBody>
          <a:bodyPr wrap="square" rtlCol="0">
            <a:spAutoFit/>
          </a:bodyPr>
          <a:lstStyle/>
          <a:p>
            <a:pPr algn="ctr"/>
            <a:r>
              <a:rPr lang="en-US" dirty="0"/>
              <a:t>Polyps</a:t>
            </a:r>
          </a:p>
        </p:txBody>
      </p:sp>
      <p:pic>
        <p:nvPicPr>
          <p:cNvPr id="8" name="Picture 7" descr="Close-up of a human body&#10;&#10;AI-generated content may be incorrect.">
            <a:extLst>
              <a:ext uri="{FF2B5EF4-FFF2-40B4-BE49-F238E27FC236}">
                <a16:creationId xmlns:a16="http://schemas.microsoft.com/office/drawing/2014/main" id="{226826FF-7EB6-F2A8-C1E8-C87E06F29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4861" y="2847708"/>
            <a:ext cx="3214418" cy="2571535"/>
          </a:xfrm>
          <a:prstGeom prst="rect">
            <a:avLst/>
          </a:prstGeom>
        </p:spPr>
      </p:pic>
      <p:sp>
        <p:nvSpPr>
          <p:cNvPr id="9" name="TextBox 8">
            <a:extLst>
              <a:ext uri="{FF2B5EF4-FFF2-40B4-BE49-F238E27FC236}">
                <a16:creationId xmlns:a16="http://schemas.microsoft.com/office/drawing/2014/main" id="{F430BFDB-63A4-76C8-6C5E-4773E05120FF}"/>
              </a:ext>
            </a:extLst>
          </p:cNvPr>
          <p:cNvSpPr txBox="1"/>
          <p:nvPr/>
        </p:nvSpPr>
        <p:spPr>
          <a:xfrm>
            <a:off x="4951429" y="5564748"/>
            <a:ext cx="2907325" cy="369332"/>
          </a:xfrm>
          <a:prstGeom prst="rect">
            <a:avLst/>
          </a:prstGeom>
          <a:noFill/>
        </p:spPr>
        <p:txBody>
          <a:bodyPr wrap="square" rtlCol="0">
            <a:spAutoFit/>
          </a:bodyPr>
          <a:lstStyle/>
          <a:p>
            <a:pPr algn="ctr"/>
            <a:r>
              <a:rPr lang="en-US" dirty="0"/>
              <a:t>Esophagitis</a:t>
            </a:r>
          </a:p>
        </p:txBody>
      </p:sp>
      <p:pic>
        <p:nvPicPr>
          <p:cNvPr id="11" name="Picture 10" descr="Close-up of an intestine&#10;&#10;AI-generated content may be incorrect.">
            <a:extLst>
              <a:ext uri="{FF2B5EF4-FFF2-40B4-BE49-F238E27FC236}">
                <a16:creationId xmlns:a16="http://schemas.microsoft.com/office/drawing/2014/main" id="{AC6A77C3-6483-A957-4B75-4476035BC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1025" y="2847710"/>
            <a:ext cx="3214418" cy="2571534"/>
          </a:xfrm>
          <a:prstGeom prst="rect">
            <a:avLst/>
          </a:prstGeom>
        </p:spPr>
      </p:pic>
      <p:sp>
        <p:nvSpPr>
          <p:cNvPr id="12" name="TextBox 11">
            <a:extLst>
              <a:ext uri="{FF2B5EF4-FFF2-40B4-BE49-F238E27FC236}">
                <a16:creationId xmlns:a16="http://schemas.microsoft.com/office/drawing/2014/main" id="{33F5B2AF-C983-7F72-3DAE-3F6D8689BE6A}"/>
              </a:ext>
            </a:extLst>
          </p:cNvPr>
          <p:cNvSpPr txBox="1"/>
          <p:nvPr/>
        </p:nvSpPr>
        <p:spPr>
          <a:xfrm>
            <a:off x="9039725" y="5559249"/>
            <a:ext cx="2582426" cy="369332"/>
          </a:xfrm>
          <a:prstGeom prst="rect">
            <a:avLst/>
          </a:prstGeom>
          <a:noFill/>
        </p:spPr>
        <p:txBody>
          <a:bodyPr wrap="square" rtlCol="0">
            <a:spAutoFit/>
          </a:bodyPr>
          <a:lstStyle/>
          <a:p>
            <a:r>
              <a:rPr lang="en-US" dirty="0"/>
              <a:t>Dyed lifted Polyps</a:t>
            </a:r>
          </a:p>
        </p:txBody>
      </p:sp>
    </p:spTree>
    <p:extLst>
      <p:ext uri="{BB962C8B-B14F-4D97-AF65-F5344CB8AC3E}">
        <p14:creationId xmlns:p14="http://schemas.microsoft.com/office/powerpoint/2010/main" val="3370263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8" name="Rectangle 7">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US"/>
            </a:p>
          </p:txBody>
        </p:sp>
      </p:grpSp>
      <p:sp>
        <p:nvSpPr>
          <p:cNvPr id="2" name="Title 1">
            <a:extLst>
              <a:ext uri="{FF2B5EF4-FFF2-40B4-BE49-F238E27FC236}">
                <a16:creationId xmlns:a16="http://schemas.microsoft.com/office/drawing/2014/main" id="{70630912-5D3C-0B3B-2E4B-922A3BFE10A7}"/>
              </a:ext>
            </a:extLst>
          </p:cNvPr>
          <p:cNvSpPr>
            <a:spLocks noGrp="1"/>
          </p:cNvSpPr>
          <p:nvPr>
            <p:ph type="ctrTitle"/>
          </p:nvPr>
        </p:nvSpPr>
        <p:spPr>
          <a:xfrm>
            <a:off x="1683171" y="1169773"/>
            <a:ext cx="8825658" cy="2870161"/>
          </a:xfrm>
        </p:spPr>
        <p:txBody>
          <a:bodyPr anchor="b">
            <a:normAutofit/>
          </a:bodyPr>
          <a:lstStyle/>
          <a:p>
            <a:pPr algn="ctr"/>
            <a:r>
              <a:rPr lang="en-US" sz="5000">
                <a:solidFill>
                  <a:schemeClr val="tx1"/>
                </a:solidFill>
              </a:rPr>
              <a:t>What if we used Siamese Neural Networks for one-shot or few-shots learning?</a:t>
            </a:r>
          </a:p>
        </p:txBody>
      </p:sp>
      <p:cxnSp>
        <p:nvCxnSpPr>
          <p:cNvPr id="11" name="Straight Connector 10">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200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Oval 10">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Oval 11">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Oval 12">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7"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8"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0" name="Rectangle 19">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22" name="Group 21">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3" name="Rectangle 22">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Oval 23">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Oval 24">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8"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29"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a:extLst>
              <a:ext uri="{FF2B5EF4-FFF2-40B4-BE49-F238E27FC236}">
                <a16:creationId xmlns:a16="http://schemas.microsoft.com/office/drawing/2014/main" id="{B8CB571B-0122-F548-3269-58F0C4820D91}"/>
              </a:ext>
            </a:extLst>
          </p:cNvPr>
          <p:cNvSpPr>
            <a:spLocks noGrp="1"/>
          </p:cNvSpPr>
          <p:nvPr>
            <p:ph type="title"/>
          </p:nvPr>
        </p:nvSpPr>
        <p:spPr>
          <a:xfrm>
            <a:off x="1154955" y="973667"/>
            <a:ext cx="2942210" cy="4833745"/>
          </a:xfrm>
        </p:spPr>
        <p:txBody>
          <a:bodyPr vert="horz" lIns="91440" tIns="45720" rIns="91440" bIns="45720" rtlCol="0" anchor="ctr">
            <a:normAutofit/>
          </a:bodyPr>
          <a:lstStyle/>
          <a:p>
            <a:r>
              <a:rPr lang="en-US" dirty="0">
                <a:solidFill>
                  <a:srgbClr val="EBEBEB"/>
                </a:solidFill>
              </a:rPr>
              <a:t>What is a Siamese neural network?</a:t>
            </a:r>
          </a:p>
        </p:txBody>
      </p:sp>
      <p:sp>
        <p:nvSpPr>
          <p:cNvPr id="31" name="Rectangle 30">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Text Placeholder 2">
            <a:extLst>
              <a:ext uri="{FF2B5EF4-FFF2-40B4-BE49-F238E27FC236}">
                <a16:creationId xmlns:a16="http://schemas.microsoft.com/office/drawing/2014/main" id="{B32AC1DD-1554-967B-C904-622ABF5EEEB5}"/>
              </a:ext>
            </a:extLst>
          </p:cNvPr>
          <p:cNvGraphicFramePr/>
          <p:nvPr>
            <p:extLst>
              <p:ext uri="{D42A27DB-BD31-4B8C-83A1-F6EECF244321}">
                <p14:modId xmlns:p14="http://schemas.microsoft.com/office/powerpoint/2010/main" val="871763376"/>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44413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 Boardroom</Template>
  <TotalTime>365</TotalTime>
  <Words>2326</Words>
  <Application>Microsoft Office PowerPoint</Application>
  <PresentationFormat>Widescreen</PresentationFormat>
  <Paragraphs>353</Paragraphs>
  <Slides>31</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Aptos</vt:lpstr>
      <vt:lpstr>Arial</vt:lpstr>
      <vt:lpstr>Century Gothic</vt:lpstr>
      <vt:lpstr>Times New Roman</vt:lpstr>
      <vt:lpstr>Wingdings 3</vt:lpstr>
      <vt:lpstr>Ion Boardroom</vt:lpstr>
      <vt:lpstr>Thick Data Analytics for Detecting IBD Based on Vision Transformers</vt:lpstr>
      <vt:lpstr>Agenda</vt:lpstr>
      <vt:lpstr>Introduction</vt:lpstr>
      <vt:lpstr>Research Objectives</vt:lpstr>
      <vt:lpstr>Related Work: Vision Transformers (ViTs)</vt:lpstr>
      <vt:lpstr>Dataset Overview</vt:lpstr>
      <vt:lpstr>Example classes of the Kvasir-V2 dataset</vt:lpstr>
      <vt:lpstr>What if we used Siamese Neural Networks for one-shot or few-shots learning?</vt:lpstr>
      <vt:lpstr>What is a Siamese neural network?</vt:lpstr>
      <vt:lpstr>Few-Shot Learning for IBD Classification using ViTMSN</vt:lpstr>
      <vt:lpstr>Preprocessing Pipeline</vt:lpstr>
      <vt:lpstr>Few-Shot Learning and Fine-Tuning Process</vt:lpstr>
      <vt:lpstr>Few shot learning results</vt:lpstr>
      <vt:lpstr>What if we used YOLO approaches to zoom into region of interests?</vt:lpstr>
      <vt:lpstr>Integrating YOLO techniques with ViTS</vt:lpstr>
      <vt:lpstr>Preprocessing and Augmentations</vt:lpstr>
      <vt:lpstr>Region of Interest detection</vt:lpstr>
      <vt:lpstr>YOLO-ROI: Experimental Results</vt:lpstr>
      <vt:lpstr>Confusion matrix of both experiments</vt:lpstr>
      <vt:lpstr>What if we used Adaptive Transformers?</vt:lpstr>
      <vt:lpstr>What are adaptive transformers?</vt:lpstr>
      <vt:lpstr>Adaptive Transformers: Architecture &amp; Algorithms</vt:lpstr>
      <vt:lpstr>AdaptiveAttention class</vt:lpstr>
      <vt:lpstr>MLP and PatchEmbed classes</vt:lpstr>
      <vt:lpstr>AdaptiveBlock class</vt:lpstr>
      <vt:lpstr>AdaViT class</vt:lpstr>
      <vt:lpstr>Adaptive Transformers: Experimental Results</vt:lpstr>
      <vt:lpstr>Conclusion</vt:lpstr>
      <vt:lpstr>Future Work</vt:lpstr>
      <vt:lpstr>Acknowledgements</vt:lpstr>
      <vt:lpstr>Questions &amp; Answers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Abel Serracin</dc:creator>
  <cp:lastModifiedBy>Abel Serracin</cp:lastModifiedBy>
  <cp:revision>35</cp:revision>
  <dcterms:created xsi:type="dcterms:W3CDTF">2025-04-08T19:47:27Z</dcterms:created>
  <dcterms:modified xsi:type="dcterms:W3CDTF">2025-04-09T22:58:27Z</dcterms:modified>
</cp:coreProperties>
</file>